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26"/>
  </p:notesMasterIdLst>
  <p:handoutMasterIdLst>
    <p:handoutMasterId r:id="rId27"/>
  </p:handoutMasterIdLst>
  <p:sldIdLst>
    <p:sldId id="553" r:id="rId3"/>
    <p:sldId id="529" r:id="rId4"/>
    <p:sldId id="530" r:id="rId5"/>
    <p:sldId id="531" r:id="rId6"/>
    <p:sldId id="532" r:id="rId7"/>
    <p:sldId id="533" r:id="rId8"/>
    <p:sldId id="534" r:id="rId9"/>
    <p:sldId id="535" r:id="rId10"/>
    <p:sldId id="536" r:id="rId11"/>
    <p:sldId id="556" r:id="rId12"/>
    <p:sldId id="557" r:id="rId13"/>
    <p:sldId id="539" r:id="rId14"/>
    <p:sldId id="540" r:id="rId15"/>
    <p:sldId id="541" r:id="rId16"/>
    <p:sldId id="554" r:id="rId17"/>
    <p:sldId id="543" r:id="rId18"/>
    <p:sldId id="544" r:id="rId19"/>
    <p:sldId id="545" r:id="rId20"/>
    <p:sldId id="546" r:id="rId21"/>
    <p:sldId id="547" r:id="rId22"/>
    <p:sldId id="548" r:id="rId23"/>
    <p:sldId id="549" r:id="rId24"/>
    <p:sldId id="555" r:id="rId25"/>
  </p:sldIdLst>
  <p:sldSz cx="9906000" cy="6858000" type="A4"/>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orient="horz" pos="3861">
          <p15:clr>
            <a:srgbClr val="A4A3A4"/>
          </p15:clr>
        </p15:guide>
        <p15:guide id="3" orient="horz" pos="958">
          <p15:clr>
            <a:srgbClr val="A4A3A4"/>
          </p15:clr>
        </p15:guide>
        <p15:guide id="4" orient="horz" pos="731">
          <p15:clr>
            <a:srgbClr val="A4A3A4"/>
          </p15:clr>
        </p15:guide>
        <p15:guide id="5" orient="horz" pos="663">
          <p15:clr>
            <a:srgbClr val="A4A3A4"/>
          </p15:clr>
        </p15:guide>
        <p15:guide id="6" pos="330">
          <p15:clr>
            <a:srgbClr val="A4A3A4"/>
          </p15:clr>
        </p15:guide>
        <p15:guide id="7" pos="5910">
          <p15:clr>
            <a:srgbClr val="A4A3A4"/>
          </p15:clr>
        </p15:guide>
        <p15:guide id="8" pos="3188">
          <p15:clr>
            <a:srgbClr val="A4A3A4"/>
          </p15:clr>
        </p15:guide>
        <p15:guide id="9" pos="305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orie Rochon" initials="MR" lastIdx="6" clrIdx="0">
    <p:extLst/>
  </p:cmAuthor>
  <p:cmAuthor id="2" name="dmyers3" initials="d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E2D"/>
    <a:srgbClr val="5F5046"/>
    <a:srgbClr val="00694B"/>
    <a:srgbClr val="00965F"/>
    <a:srgbClr val="006982"/>
    <a:srgbClr val="003A4C"/>
    <a:srgbClr val="FFFFFF"/>
    <a:srgbClr val="5F5A46"/>
    <a:srgbClr val="BDEFFF"/>
    <a:srgbClr val="118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7" autoAdjust="0"/>
    <p:restoredTop sz="95186" autoAdjust="0"/>
  </p:normalViewPr>
  <p:slideViewPr>
    <p:cSldViewPr showGuides="1">
      <p:cViewPr varScale="1">
        <p:scale>
          <a:sx n="110" d="100"/>
          <a:sy n="110" d="100"/>
        </p:scale>
        <p:origin x="1566" y="144"/>
      </p:cViewPr>
      <p:guideLst>
        <p:guide orient="horz" pos="799"/>
        <p:guide orient="horz" pos="3861"/>
        <p:guide orient="horz" pos="958"/>
        <p:guide orient="horz" pos="731"/>
        <p:guide orient="horz" pos="663"/>
        <p:guide pos="330"/>
        <p:guide pos="5910"/>
        <p:guide pos="3188"/>
        <p:guide pos="3052"/>
      </p:guideLst>
    </p:cSldViewPr>
  </p:slideViewPr>
  <p:outlineViewPr>
    <p:cViewPr>
      <p:scale>
        <a:sx n="33" d="100"/>
        <a:sy n="33" d="100"/>
      </p:scale>
      <p:origin x="0" y="-1152"/>
    </p:cViewPr>
  </p:outlineViewPr>
  <p:notesTextViewPr>
    <p:cViewPr>
      <p:scale>
        <a:sx n="75" d="100"/>
        <a:sy n="75" d="100"/>
      </p:scale>
      <p:origin x="0" y="0"/>
    </p:cViewPr>
  </p:notesTextViewPr>
  <p:sorterViewPr>
    <p:cViewPr>
      <p:scale>
        <a:sx n="70" d="100"/>
        <a:sy n="70" d="100"/>
      </p:scale>
      <p:origin x="0" y="0"/>
    </p:cViewPr>
  </p:sorterViewPr>
  <p:notesViewPr>
    <p:cSldViewPr showGuides="1">
      <p:cViewPr>
        <p:scale>
          <a:sx n="142" d="100"/>
          <a:sy n="142" d="100"/>
        </p:scale>
        <p:origin x="-1638" y="4938"/>
      </p:cViewPr>
      <p:guideLst>
        <p:guide orient="horz" pos="3127"/>
        <p:guide pos="2141"/>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1424" tIns="45712" rIns="91424" bIns="45712" rtlCol="0"/>
          <a:lstStyle>
            <a:lvl1pPr algn="l">
              <a:defRPr sz="1200"/>
            </a:lvl1pPr>
          </a:lstStyle>
          <a:p>
            <a:endParaRPr lang="de-DE"/>
          </a:p>
        </p:txBody>
      </p:sp>
      <p:sp>
        <p:nvSpPr>
          <p:cNvPr id="3" name="Date Placeholder 2"/>
          <p:cNvSpPr>
            <a:spLocks noGrp="1"/>
          </p:cNvSpPr>
          <p:nvPr>
            <p:ph type="dt" sz="quarter" idx="1"/>
          </p:nvPr>
        </p:nvSpPr>
        <p:spPr>
          <a:xfrm>
            <a:off x="3970940" y="2"/>
            <a:ext cx="3037840" cy="464820"/>
          </a:xfrm>
          <a:prstGeom prst="rect">
            <a:avLst/>
          </a:prstGeom>
        </p:spPr>
        <p:txBody>
          <a:bodyPr vert="horz" lIns="91424" tIns="45712" rIns="91424" bIns="45712" rtlCol="0"/>
          <a:lstStyle>
            <a:lvl1pPr algn="r">
              <a:defRPr sz="1200"/>
            </a:lvl1pPr>
          </a:lstStyle>
          <a:p>
            <a:fld id="{8F425B87-BE1E-4C20-B36A-1878FEEF73C4}" type="datetimeFigureOut">
              <a:rPr lang="de-DE" smtClean="0"/>
              <a:pPr/>
              <a:t>07.07.2023</a:t>
            </a:fld>
            <a:endParaRPr lang="de-DE"/>
          </a:p>
        </p:txBody>
      </p:sp>
      <p:sp>
        <p:nvSpPr>
          <p:cNvPr id="4" name="Footer Placeholder 3"/>
          <p:cNvSpPr>
            <a:spLocks noGrp="1"/>
          </p:cNvSpPr>
          <p:nvPr>
            <p:ph type="ftr" sz="quarter" idx="2"/>
          </p:nvPr>
        </p:nvSpPr>
        <p:spPr>
          <a:xfrm>
            <a:off x="2" y="8829968"/>
            <a:ext cx="3037840" cy="464820"/>
          </a:xfrm>
          <a:prstGeom prst="rect">
            <a:avLst/>
          </a:prstGeom>
        </p:spPr>
        <p:txBody>
          <a:bodyPr vert="horz" lIns="91424" tIns="45712" rIns="91424" bIns="45712" rtlCol="0" anchor="b"/>
          <a:lstStyle>
            <a:lvl1pPr algn="l">
              <a:defRPr sz="1200"/>
            </a:lvl1pPr>
          </a:lstStyle>
          <a:p>
            <a:endParaRPr lang="de-DE"/>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1424" tIns="45712" rIns="91424" bIns="45712" rtlCol="0" anchor="b"/>
          <a:lstStyle>
            <a:lvl1pPr algn="r">
              <a:defRPr sz="1200"/>
            </a:lvl1pPr>
          </a:lstStyle>
          <a:p>
            <a:fld id="{3471383C-4D7C-4661-B4D9-0ABF00F7F1F3}" type="slidenum">
              <a:rPr lang="de-DE" smtClean="0"/>
              <a:pPr/>
              <a:t>‹#›</a:t>
            </a:fld>
            <a:endParaRPr lang="de-DE"/>
          </a:p>
        </p:txBody>
      </p:sp>
    </p:spTree>
    <p:extLst>
      <p:ext uri="{BB962C8B-B14F-4D97-AF65-F5344CB8AC3E}">
        <p14:creationId xmlns:p14="http://schemas.microsoft.com/office/powerpoint/2010/main" val="419414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1424" tIns="45712" rIns="91424" bIns="45712" rtlCol="0"/>
          <a:lstStyle>
            <a:lvl1pPr algn="l">
              <a:defRPr sz="1200"/>
            </a:lvl1pPr>
          </a:lstStyle>
          <a:p>
            <a:endParaRPr lang="de-DE"/>
          </a:p>
        </p:txBody>
      </p:sp>
      <p:sp>
        <p:nvSpPr>
          <p:cNvPr id="3" name="Date Placeholder 2"/>
          <p:cNvSpPr>
            <a:spLocks noGrp="1"/>
          </p:cNvSpPr>
          <p:nvPr>
            <p:ph type="dt" idx="1"/>
          </p:nvPr>
        </p:nvSpPr>
        <p:spPr>
          <a:xfrm>
            <a:off x="3970940" y="2"/>
            <a:ext cx="3037840" cy="464820"/>
          </a:xfrm>
          <a:prstGeom prst="rect">
            <a:avLst/>
          </a:prstGeom>
        </p:spPr>
        <p:txBody>
          <a:bodyPr vert="horz" lIns="91424" tIns="45712" rIns="91424" bIns="45712" rtlCol="0"/>
          <a:lstStyle>
            <a:lvl1pPr algn="r">
              <a:defRPr sz="1200"/>
            </a:lvl1pPr>
          </a:lstStyle>
          <a:p>
            <a:fld id="{5EBA3B37-1B28-4EB7-A331-F33C642B1C8E}" type="datetimeFigureOut">
              <a:rPr lang="de-DE" smtClean="0"/>
              <a:pPr/>
              <a:t>07.07.2023</a:t>
            </a:fld>
            <a:endParaRPr lang="de-DE"/>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1424" tIns="45712" rIns="91424" bIns="45712" rtlCol="0" anchor="ctr"/>
          <a:lstStyle/>
          <a:p>
            <a:endParaRPr lang="de-DE"/>
          </a:p>
        </p:txBody>
      </p:sp>
      <p:sp>
        <p:nvSpPr>
          <p:cNvPr id="5" name="Notes Placeholder 4"/>
          <p:cNvSpPr>
            <a:spLocks noGrp="1"/>
          </p:cNvSpPr>
          <p:nvPr>
            <p:ph type="body" sz="quarter" idx="3"/>
          </p:nvPr>
        </p:nvSpPr>
        <p:spPr>
          <a:xfrm>
            <a:off x="892111" y="4415790"/>
            <a:ext cx="5226180" cy="4368669"/>
          </a:xfrm>
          <a:prstGeom prst="rect">
            <a:avLst/>
          </a:prstGeom>
        </p:spPr>
        <p:txBody>
          <a:bodyPr vert="horz" lIns="91424" tIns="45712" rIns="91424" bIns="4571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Footer Placeholder 5"/>
          <p:cNvSpPr>
            <a:spLocks noGrp="1"/>
          </p:cNvSpPr>
          <p:nvPr>
            <p:ph type="ftr" sz="quarter" idx="4"/>
          </p:nvPr>
        </p:nvSpPr>
        <p:spPr>
          <a:xfrm>
            <a:off x="2" y="8829968"/>
            <a:ext cx="3037840" cy="464820"/>
          </a:xfrm>
          <a:prstGeom prst="rect">
            <a:avLst/>
          </a:prstGeom>
        </p:spPr>
        <p:txBody>
          <a:bodyPr vert="horz" lIns="91424" tIns="45712" rIns="91424" bIns="45712" rtlCol="0" anchor="b"/>
          <a:lstStyle>
            <a:lvl1pPr algn="l">
              <a:defRPr sz="1200"/>
            </a:lvl1pPr>
          </a:lstStyle>
          <a:p>
            <a:endParaRPr lang="de-DE"/>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1424" tIns="45712" rIns="91424" bIns="45712" rtlCol="0" anchor="b"/>
          <a:lstStyle>
            <a:lvl1pPr algn="r">
              <a:defRPr sz="1200"/>
            </a:lvl1pPr>
          </a:lstStyle>
          <a:p>
            <a:fld id="{DE8E0DAD-C99C-4E3B-8DA9-C3D35B305626}" type="slidenum">
              <a:rPr lang="de-DE" smtClean="0"/>
              <a:pPr/>
              <a:t>‹#›</a:t>
            </a:fld>
            <a:endParaRPr lang="de-DE"/>
          </a:p>
        </p:txBody>
      </p:sp>
    </p:spTree>
    <p:extLst>
      <p:ext uri="{BB962C8B-B14F-4D97-AF65-F5344CB8AC3E}">
        <p14:creationId xmlns:p14="http://schemas.microsoft.com/office/powerpoint/2010/main" val="2323607991"/>
      </p:ext>
    </p:extLst>
  </p:cSld>
  <p:clrMap bg1="lt1" tx1="dk1" bg2="lt2" tx2="dk2" accent1="accent1" accent2="accent2" accent3="accent3" accent4="accent4" accent5="accent5" accent6="accent6" hlink="hlink" folHlink="folHlink"/>
  <p:notesStyle>
    <a:lvl1pPr marL="176213" indent="-176213"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2pPr>
    <a:lvl3pPr marL="538163" indent="-17780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3pPr>
    <a:lvl4pPr marL="714375" indent="-176213"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4pPr>
    <a:lvl5pPr marL="898525" indent="-18415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45F8A129-D3FF-419B-BCD4-4D76651F4CE4}" type="slidenum">
              <a:rPr lang="de-DE" altLang="en-US" sz="1200" smtClean="0"/>
              <a:pPr/>
              <a:t>2</a:t>
            </a:fld>
            <a:endParaRPr lang="de-DE" alt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dirty="0" smtClean="0"/>
          </a:p>
          <a:p>
            <a:r>
              <a:rPr lang="en-US" altLang="en-US" dirty="0" smtClean="0"/>
              <a:t>Mortar holds units apart and together.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6888C21B-FACA-4CAC-8DAB-08A1966266B1}" type="slidenum">
              <a:rPr lang="de-DE" altLang="en-US" sz="1200" smtClean="0"/>
              <a:pPr/>
              <a:t>11</a:t>
            </a:fld>
            <a:endParaRPr lang="de-DE" alt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US" altLang="en-US" dirty="0" smtClean="0"/>
              <a:t>This table illustrates the proportion by volume of cementitious materials and aggregates used to produce all mortar types as documented in ASTM C 270.</a:t>
            </a:r>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5BAC0F62-D9C0-46FF-9232-022F550531B9}" type="slidenum">
              <a:rPr lang="de-DE" altLang="en-US" sz="1200" smtClean="0"/>
              <a:pPr/>
              <a:t>12</a:t>
            </a:fld>
            <a:endParaRPr lang="de-DE"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93F8E7E0-35D8-4560-8E71-C17A879C766A}" type="slidenum">
              <a:rPr lang="de-DE" altLang="en-US" sz="1200" smtClean="0"/>
              <a:pPr/>
              <a:t>13</a:t>
            </a:fld>
            <a:endParaRPr lang="de-DE"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ECA02EE4-F619-42B7-9602-6E20B14BBBDD}" type="slidenum">
              <a:rPr lang="de-DE" altLang="en-US" sz="1200" smtClean="0"/>
              <a:pPr/>
              <a:t>16</a:t>
            </a:fld>
            <a:endParaRPr lang="de-DE"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76D96A25-89BF-4328-A760-2952747A58E9}" type="slidenum">
              <a:rPr lang="de-DE" altLang="en-US" sz="1200" smtClean="0"/>
              <a:pPr/>
              <a:t>17</a:t>
            </a:fld>
            <a:endParaRPr lang="de-DE"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EBDB4503-FA6C-4885-8392-56E41080EAAB}" type="slidenum">
              <a:rPr lang="de-DE" altLang="en-US" sz="1200" smtClean="0"/>
              <a:pPr/>
              <a:t>18</a:t>
            </a:fld>
            <a:endParaRPr lang="de-DE"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94C8A55A-C5C8-45EA-AB28-B7C42F3B0CD0}" type="slidenum">
              <a:rPr lang="de-DE" altLang="en-US" sz="1200" smtClean="0"/>
              <a:pPr/>
              <a:t>19</a:t>
            </a:fld>
            <a:endParaRPr lang="de-DE"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3CE14B7A-9793-42DA-B2B3-AB6F46C1F79A}" type="slidenum">
              <a:rPr lang="de-DE" altLang="en-US" sz="1200" smtClean="0"/>
              <a:pPr/>
              <a:t>20</a:t>
            </a:fld>
            <a:endParaRPr lang="de-DE"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DBEEEA51-FB37-4FCB-A487-F5063D56E989}" type="slidenum">
              <a:rPr lang="de-DE" altLang="en-US" sz="1200" smtClean="0"/>
              <a:pPr/>
              <a:t>21</a:t>
            </a:fld>
            <a:endParaRPr lang="de-DE"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326255F8-3FD4-441B-A2AF-D1D7B3215A04}" type="slidenum">
              <a:rPr lang="de-DE" altLang="en-US" sz="1200" smtClean="0"/>
              <a:pPr/>
              <a:t>22</a:t>
            </a:fld>
            <a:endParaRPr lang="de-DE"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DF390F77-CEDA-415A-9DD0-C570A1D42B27}" type="slidenum">
              <a:rPr lang="de-DE" altLang="en-US" sz="1200" smtClean="0"/>
              <a:pPr/>
              <a:t>3</a:t>
            </a:fld>
            <a:endParaRPr lang="de-DE"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ltLang="en-US" dirty="0" smtClean="0"/>
          </a:p>
          <a:p>
            <a:r>
              <a:rPr lang="en-US" altLang="en-US" dirty="0" smtClean="0"/>
              <a:t>These uses include:  bonding units together, sealing joints, compensating for unit size variations, bonding of joint reinforcements.</a:t>
            </a:r>
          </a:p>
          <a:p>
            <a:endParaRPr lang="en-US" altLang="en-US" dirty="0" smtClean="0"/>
          </a:p>
          <a:p>
            <a:r>
              <a:rPr lang="en-US" altLang="en-US" dirty="0" smtClean="0"/>
              <a:t>Please note, masonry mortar is not a grout.  Please reference ASTM C 486 for grout specifications.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E1DFC6A6-9B4E-45FC-BA0E-033D775114C6}" type="slidenum">
              <a:rPr lang="de-DE" altLang="en-US" sz="1200" smtClean="0"/>
              <a:pPr/>
              <a:t>4</a:t>
            </a:fld>
            <a:endParaRPr lang="de-DE"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73D8360C-D9DA-4F80-8A2D-ADFF4D104F37}" type="slidenum">
              <a:rPr lang="de-DE" altLang="en-US" sz="1200" smtClean="0"/>
              <a:pPr/>
              <a:t>5</a:t>
            </a:fld>
            <a:endParaRPr lang="de-DE"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435D366A-3962-4F01-BA26-AEA9E40239D0}" type="slidenum">
              <a:rPr lang="de-DE" altLang="en-US" sz="1200" smtClean="0"/>
              <a:pPr/>
              <a:t>6</a:t>
            </a:fld>
            <a:endParaRPr lang="de-DE"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C160210E-8414-4B7C-97A9-8286E5AE4E8B}" type="slidenum">
              <a:rPr lang="de-DE" altLang="en-US" sz="1200" smtClean="0"/>
              <a:pPr/>
              <a:t>7</a:t>
            </a:fld>
            <a:endParaRPr lang="de-DE"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06ECB0CA-3888-4662-81E5-C7E7E014B8C8}" type="slidenum">
              <a:rPr lang="de-DE" altLang="en-US" sz="1200" smtClean="0"/>
              <a:pPr/>
              <a:t>8</a:t>
            </a:fld>
            <a:endParaRPr lang="de-DE" alt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38BA195E-6E69-4E96-A01C-C5B8B4AEE063}" type="slidenum">
              <a:rPr lang="de-DE" altLang="en-US" sz="1200" smtClean="0"/>
              <a:pPr/>
              <a:t>9</a:t>
            </a:fld>
            <a:endParaRPr lang="de-DE"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fld id="{6888C21B-FACA-4CAC-8DAB-08A1966266B1}" type="slidenum">
              <a:rPr lang="de-DE" altLang="en-US" sz="1200" smtClean="0"/>
              <a:pPr/>
              <a:t>10</a:t>
            </a:fld>
            <a:endParaRPr lang="de-DE" alt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US" altLang="en-US" dirty="0" smtClean="0"/>
              <a:t>This table illustrates the proportion by volume of cementitious materials and aggregates used to produce all mortar types as documented in ASTM C 270.</a:t>
            </a:r>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2439" y="3700078"/>
            <a:ext cx="8929686" cy="1133078"/>
          </a:xfrm>
        </p:spPr>
        <p:txBody>
          <a:bodyPr anchor="t"/>
          <a:lstStyle>
            <a:lvl1pPr>
              <a:defRPr sz="3600" b="1">
                <a:solidFill>
                  <a:schemeClr val="tx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452438" y="4879208"/>
            <a:ext cx="6696805" cy="1538124"/>
          </a:xfrm>
        </p:spPr>
        <p:txBody>
          <a:bodyPr anchor="t"/>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9" name="Picture Placeholder 8"/>
          <p:cNvSpPr>
            <a:spLocks noGrp="1"/>
          </p:cNvSpPr>
          <p:nvPr>
            <p:ph type="pic" sz="quarter" idx="14"/>
          </p:nvPr>
        </p:nvSpPr>
        <p:spPr>
          <a:xfrm>
            <a:off x="0" y="1"/>
            <a:ext cx="9906000" cy="3428999"/>
          </a:xfrm>
          <a:solidFill>
            <a:schemeClr val="bg2"/>
          </a:solidFill>
        </p:spPr>
        <p:txBody>
          <a:bodyPr anchor="ctr"/>
          <a:lstStyle>
            <a:lvl1pPr marL="0" indent="0" algn="ctr">
              <a:buNone/>
              <a:defRPr/>
            </a:lvl1pPr>
          </a:lstStyle>
          <a:p>
            <a:endParaRPr lang="de-DE"/>
          </a:p>
        </p:txBody>
      </p:sp>
      <p:pic>
        <p:nvPicPr>
          <p:cNvPr id="7"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734300" y="5344191"/>
            <a:ext cx="1957388" cy="1315535"/>
          </a:xfrm>
          <a:prstGeom prst="rect">
            <a:avLst/>
          </a:prstGeom>
        </p:spPr>
      </p:pic>
    </p:spTree>
    <p:extLst>
      <p:ext uri="{BB962C8B-B14F-4D97-AF65-F5344CB8AC3E}">
        <p14:creationId xmlns:p14="http://schemas.microsoft.com/office/powerpoint/2010/main" val="257159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r>
              <a:rPr lang="de-DE" smtClean="0"/>
              <a:t>FOR INTERNAL USE ONLY</a:t>
            </a:r>
            <a:endParaRPr lang="de-DE"/>
          </a:p>
        </p:txBody>
      </p:sp>
      <p:sp>
        <p:nvSpPr>
          <p:cNvPr id="4" name="Footer Placeholder 3"/>
          <p:cNvSpPr>
            <a:spLocks noGrp="1"/>
          </p:cNvSpPr>
          <p:nvPr>
            <p:ph type="ftr" sz="quarter" idx="11"/>
          </p:nvPr>
        </p:nvSpPr>
        <p:spPr/>
        <p:txBody>
          <a:bodyPr/>
          <a:lstStyle/>
          <a:p>
            <a:r>
              <a:rPr lang="en-US" dirty="0" smtClean="0"/>
              <a:t>Presentation title, Month 00, 2015</a:t>
            </a:r>
            <a:endParaRPr lang="de-DE"/>
          </a:p>
        </p:txBody>
      </p:sp>
      <p:sp>
        <p:nvSpPr>
          <p:cNvPr id="5" name="Slide Number Placeholder 4"/>
          <p:cNvSpPr>
            <a:spLocks noGrp="1"/>
          </p:cNvSpPr>
          <p:nvPr>
            <p:ph type="sldNum" sz="quarter" idx="12"/>
          </p:nvPr>
        </p:nvSpPr>
        <p:spPr/>
        <p:txBody>
          <a:bodyPr/>
          <a:lstStyle/>
          <a:p>
            <a:fld id="{A45E2B5F-19B1-41F4-9C65-D0E69646D5F3}" type="slidenum">
              <a:rPr lang="de-DE" smtClean="0"/>
              <a:pPr/>
              <a:t>‹#›</a:t>
            </a:fld>
            <a:endParaRPr lang="de-DE"/>
          </a:p>
        </p:txBody>
      </p:sp>
    </p:spTree>
    <p:extLst>
      <p:ext uri="{BB962C8B-B14F-4D97-AF65-F5344CB8AC3E}">
        <p14:creationId xmlns:p14="http://schemas.microsoft.com/office/powerpoint/2010/main" val="85285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FOR INTERNAL USE ONLY</a:t>
            </a:r>
            <a:endParaRPr lang="de-DE"/>
          </a:p>
        </p:txBody>
      </p:sp>
      <p:sp>
        <p:nvSpPr>
          <p:cNvPr id="3" name="Footer Placeholder 2"/>
          <p:cNvSpPr>
            <a:spLocks noGrp="1"/>
          </p:cNvSpPr>
          <p:nvPr>
            <p:ph type="ftr" sz="quarter" idx="11"/>
          </p:nvPr>
        </p:nvSpPr>
        <p:spPr/>
        <p:txBody>
          <a:bodyPr/>
          <a:lstStyle/>
          <a:p>
            <a:r>
              <a:rPr lang="en-US" dirty="0" smtClean="0"/>
              <a:t>Presentation title, Month 00, 2015</a:t>
            </a:r>
            <a:endParaRPr lang="de-DE"/>
          </a:p>
        </p:txBody>
      </p:sp>
      <p:sp>
        <p:nvSpPr>
          <p:cNvPr id="4" name="Slide Number Placeholder 3"/>
          <p:cNvSpPr>
            <a:spLocks noGrp="1"/>
          </p:cNvSpPr>
          <p:nvPr>
            <p:ph type="sldNum" sz="quarter" idx="12"/>
          </p:nvPr>
        </p:nvSpPr>
        <p:spPr/>
        <p:txBody>
          <a:bodyPr/>
          <a:lstStyle/>
          <a:p>
            <a:fld id="{A45E2B5F-19B1-41F4-9C65-D0E69646D5F3}" type="slidenum">
              <a:rPr lang="de-DE" smtClean="0"/>
              <a:pPr/>
              <a:t>‹#›</a:t>
            </a:fld>
            <a:endParaRPr lang="de-DE"/>
          </a:p>
        </p:txBody>
      </p:sp>
    </p:spTree>
    <p:extLst>
      <p:ext uri="{BB962C8B-B14F-4D97-AF65-F5344CB8AC3E}">
        <p14:creationId xmlns:p14="http://schemas.microsoft.com/office/powerpoint/2010/main" val="1391350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FOR INTERNAL USE ONLY</a:t>
            </a:r>
            <a:endParaRPr lang="de-DE"/>
          </a:p>
        </p:txBody>
      </p:sp>
      <p:sp>
        <p:nvSpPr>
          <p:cNvPr id="3" name="Footer Placeholder 2"/>
          <p:cNvSpPr>
            <a:spLocks noGrp="1"/>
          </p:cNvSpPr>
          <p:nvPr>
            <p:ph type="ftr" sz="quarter" idx="11"/>
          </p:nvPr>
        </p:nvSpPr>
        <p:spPr/>
        <p:txBody>
          <a:bodyPr/>
          <a:lstStyle/>
          <a:p>
            <a:r>
              <a:rPr lang="en-US" dirty="0" smtClean="0"/>
              <a:t>Presentation title, Month 00, 2015</a:t>
            </a:r>
            <a:endParaRPr lang="de-DE"/>
          </a:p>
        </p:txBody>
      </p:sp>
      <p:sp>
        <p:nvSpPr>
          <p:cNvPr id="4" name="Slide Number Placeholder 3"/>
          <p:cNvSpPr>
            <a:spLocks noGrp="1"/>
          </p:cNvSpPr>
          <p:nvPr>
            <p:ph type="sldNum" sz="quarter" idx="12"/>
          </p:nvPr>
        </p:nvSpPr>
        <p:spPr/>
        <p:txBody>
          <a:bodyPr/>
          <a:lstStyle/>
          <a:p>
            <a:fld id="{A45E2B5F-19B1-41F4-9C65-D0E69646D5F3}" type="slidenum">
              <a:rPr lang="de-DE" smtClean="0"/>
              <a:pPr/>
              <a:t>‹#›</a:t>
            </a:fld>
            <a:endParaRPr lang="de-DE"/>
          </a:p>
        </p:txBody>
      </p:sp>
    </p:spTree>
    <p:extLst>
      <p:ext uri="{BB962C8B-B14F-4D97-AF65-F5344CB8AC3E}">
        <p14:creationId xmlns:p14="http://schemas.microsoft.com/office/powerpoint/2010/main" val="344882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81150" y="414338"/>
            <a:ext cx="8208963" cy="540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7"/>
          <p:cNvSpPr>
            <a:spLocks noGrp="1" noChangeArrowheads="1"/>
          </p:cNvSpPr>
          <p:nvPr>
            <p:ph type="ftr" sz="quarter" idx="10"/>
          </p:nvPr>
        </p:nvSpPr>
        <p:spPr/>
        <p:txBody>
          <a:bodyPr/>
          <a:lstStyle>
            <a:lvl1pPr>
              <a:defRPr/>
            </a:lvl1pPr>
          </a:lstStyle>
          <a:p>
            <a:pPr>
              <a:defRPr/>
            </a:pPr>
            <a:r>
              <a:rPr lang="en-US" dirty="0"/>
              <a:t>Basics of Masonry and Mortar</a:t>
            </a:r>
          </a:p>
        </p:txBody>
      </p:sp>
      <p:sp>
        <p:nvSpPr>
          <p:cNvPr id="4" name="Rectangle 68"/>
          <p:cNvSpPr>
            <a:spLocks noGrp="1" noChangeArrowheads="1"/>
          </p:cNvSpPr>
          <p:nvPr>
            <p:ph type="dt" sz="half" idx="11"/>
          </p:nvPr>
        </p:nvSpPr>
        <p:spPr/>
        <p:txBody>
          <a:bodyPr/>
          <a:lstStyle>
            <a:lvl1pPr>
              <a:defRPr/>
            </a:lvl1pPr>
          </a:lstStyle>
          <a:p>
            <a:pPr>
              <a:defRPr/>
            </a:pPr>
            <a:fld id="{6DF73C9B-39A5-4922-B1C9-975E9DBFEFA1}" type="datetime1">
              <a:rPr lang="en-US"/>
              <a:pPr>
                <a:defRPr/>
              </a:pPr>
              <a:t>7/7/2023</a:t>
            </a:fld>
            <a:endParaRPr lang="en-US" dirty="0"/>
          </a:p>
        </p:txBody>
      </p:sp>
    </p:spTree>
    <p:extLst>
      <p:ext uri="{BB962C8B-B14F-4D97-AF65-F5344CB8AC3E}">
        <p14:creationId xmlns:p14="http://schemas.microsoft.com/office/powerpoint/2010/main" val="351558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581150" y="414338"/>
            <a:ext cx="8208963" cy="5000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81150" y="1057275"/>
            <a:ext cx="3971925" cy="476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705475" y="1057275"/>
            <a:ext cx="3971925" cy="4765675"/>
          </a:xfrm>
        </p:spPr>
        <p:txBody>
          <a:bodyPr/>
          <a:lstStyle/>
          <a:p>
            <a:pPr lvl="0"/>
            <a:endParaRPr lang="en-US" noProof="0" dirty="0" smtClean="0"/>
          </a:p>
        </p:txBody>
      </p:sp>
    </p:spTree>
    <p:extLst>
      <p:ext uri="{BB962C8B-B14F-4D97-AF65-F5344CB8AC3E}">
        <p14:creationId xmlns:p14="http://schemas.microsoft.com/office/powerpoint/2010/main" val="217109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150" y="414338"/>
            <a:ext cx="8208963" cy="5000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81150" y="1057275"/>
            <a:ext cx="3971925" cy="476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05475" y="1057275"/>
            <a:ext cx="3971925"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05475" y="3516313"/>
            <a:ext cx="3971925" cy="2306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7"/>
          <p:cNvSpPr>
            <a:spLocks noGrp="1" noChangeArrowheads="1"/>
          </p:cNvSpPr>
          <p:nvPr>
            <p:ph type="ftr" sz="quarter" idx="10"/>
          </p:nvPr>
        </p:nvSpPr>
        <p:spPr/>
        <p:txBody>
          <a:bodyPr/>
          <a:lstStyle>
            <a:lvl1pPr>
              <a:defRPr/>
            </a:lvl1pPr>
          </a:lstStyle>
          <a:p>
            <a:pPr>
              <a:defRPr/>
            </a:pPr>
            <a:r>
              <a:rPr lang="en-US" dirty="0"/>
              <a:t>Basics of Masonry and Mortar</a:t>
            </a:r>
          </a:p>
        </p:txBody>
      </p:sp>
      <p:sp>
        <p:nvSpPr>
          <p:cNvPr id="7" name="Rectangle 68"/>
          <p:cNvSpPr>
            <a:spLocks noGrp="1" noChangeArrowheads="1"/>
          </p:cNvSpPr>
          <p:nvPr>
            <p:ph type="dt" sz="half" idx="11"/>
          </p:nvPr>
        </p:nvSpPr>
        <p:spPr/>
        <p:txBody>
          <a:bodyPr/>
          <a:lstStyle>
            <a:lvl1pPr>
              <a:defRPr/>
            </a:lvl1pPr>
          </a:lstStyle>
          <a:p>
            <a:pPr>
              <a:defRPr/>
            </a:pPr>
            <a:fld id="{D3B36F08-CDA9-4928-A6DD-80CC955A66DF}" type="datetime1">
              <a:rPr lang="en-US"/>
              <a:pPr>
                <a:defRPr/>
              </a:pPr>
              <a:t>7/7/2023</a:t>
            </a:fld>
            <a:endParaRPr lang="en-US" dirty="0"/>
          </a:p>
        </p:txBody>
      </p:sp>
    </p:spTree>
    <p:extLst>
      <p:ext uri="{BB962C8B-B14F-4D97-AF65-F5344CB8AC3E}">
        <p14:creationId xmlns:p14="http://schemas.microsoft.com/office/powerpoint/2010/main" val="1016748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150" y="414338"/>
            <a:ext cx="8208963" cy="5000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81150" y="1057275"/>
            <a:ext cx="8096250"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81150" y="3516313"/>
            <a:ext cx="8096250" cy="2306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ftr" sz="quarter" idx="10"/>
          </p:nvPr>
        </p:nvSpPr>
        <p:spPr>
          <a:ln/>
        </p:spPr>
        <p:txBody>
          <a:bodyPr/>
          <a:lstStyle>
            <a:lvl1pPr>
              <a:defRPr/>
            </a:lvl1pPr>
          </a:lstStyle>
          <a:p>
            <a:pPr>
              <a:defRPr/>
            </a:pPr>
            <a:r>
              <a:rPr lang="en-US" dirty="0"/>
              <a:t>Masonry and Mortar Basics</a:t>
            </a:r>
          </a:p>
        </p:txBody>
      </p:sp>
      <p:sp>
        <p:nvSpPr>
          <p:cNvPr id="6" name="Rectangle 68"/>
          <p:cNvSpPr>
            <a:spLocks noGrp="1" noChangeArrowheads="1"/>
          </p:cNvSpPr>
          <p:nvPr>
            <p:ph type="dt" sz="half" idx="11"/>
          </p:nvPr>
        </p:nvSpPr>
        <p:spPr>
          <a:ln/>
        </p:spPr>
        <p:txBody>
          <a:bodyPr/>
          <a:lstStyle>
            <a:lvl1pPr>
              <a:defRPr/>
            </a:lvl1pPr>
          </a:lstStyle>
          <a:p>
            <a:pPr>
              <a:defRPr/>
            </a:pPr>
            <a:fld id="{403CF412-C53E-4D85-A7B4-0F4F8AD7997A}" type="datetime1">
              <a:rPr lang="en-US"/>
              <a:pPr>
                <a:defRPr/>
              </a:pPr>
              <a:t>7/7/2023</a:t>
            </a:fld>
            <a:endParaRPr lang="en-US" dirty="0"/>
          </a:p>
        </p:txBody>
      </p:sp>
    </p:spTree>
    <p:extLst>
      <p:ext uri="{BB962C8B-B14F-4D97-AF65-F5344CB8AC3E}">
        <p14:creationId xmlns:p14="http://schemas.microsoft.com/office/powerpoint/2010/main" val="3632307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de-DE" dirty="0"/>
          </a:p>
        </p:txBody>
      </p:sp>
      <p:sp>
        <p:nvSpPr>
          <p:cNvPr id="3" name="Content Placeholder 2"/>
          <p:cNvSpPr>
            <a:spLocks noGrp="1"/>
          </p:cNvSpPr>
          <p:nvPr>
            <p:ph idx="1"/>
          </p:nvPr>
        </p:nvSpPr>
        <p:spPr/>
        <p:txBody>
          <a:bodyPr/>
          <a:lstStyle>
            <a:lvl1pPr>
              <a:defRPr sz="2800"/>
            </a:lvl1pPr>
            <a:lvl2pPr>
              <a:defRPr sz="2400"/>
            </a:lvl2pPr>
            <a:lvl3pPr>
              <a:spcBef>
                <a:spcPts val="900"/>
              </a:spcBef>
              <a:defRPr sz="2000"/>
            </a:lvl3pPr>
            <a:lvl4pPr>
              <a:spcBef>
                <a:spcPts val="900"/>
              </a:spcBef>
              <a:defRPr sz="1800"/>
            </a:lvl4pPr>
            <a:lvl5pPr>
              <a:spcBef>
                <a:spcPts val="9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8" name="Text Placeholder 7"/>
          <p:cNvSpPr>
            <a:spLocks noGrp="1"/>
          </p:cNvSpPr>
          <p:nvPr>
            <p:ph type="body" sz="quarter" idx="13" hasCustomPrompt="1"/>
          </p:nvPr>
        </p:nvSpPr>
        <p:spPr>
          <a:xfrm>
            <a:off x="523875" y="1448780"/>
            <a:ext cx="8858250" cy="396044"/>
          </a:xfrm>
        </p:spPr>
        <p:txBody>
          <a:bodyPr/>
          <a:lstStyle>
            <a:lvl1pPr marL="0" indent="0">
              <a:spcBef>
                <a:spcPts val="0"/>
              </a:spcBef>
              <a:buNone/>
              <a:defRPr sz="2800" b="1">
                <a:solidFill>
                  <a:schemeClr val="accent1"/>
                </a:solidFill>
              </a:defRPr>
            </a:lvl1pPr>
          </a:lstStyle>
          <a:p>
            <a:pPr lvl="0"/>
            <a:r>
              <a:rPr lang="en-US" dirty="0" smtClean="0"/>
              <a:t>Subtitle</a:t>
            </a:r>
          </a:p>
        </p:txBody>
      </p:sp>
    </p:spTree>
    <p:extLst>
      <p:ext uri="{BB962C8B-B14F-4D97-AF65-F5344CB8AC3E}">
        <p14:creationId xmlns:p14="http://schemas.microsoft.com/office/powerpoint/2010/main" val="3145141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2439" y="3700078"/>
            <a:ext cx="8929686" cy="1133078"/>
          </a:xfrm>
        </p:spPr>
        <p:txBody>
          <a:bodyPr anchor="t"/>
          <a:lstStyle>
            <a:lvl1pPr>
              <a:defRPr sz="3600" b="1">
                <a:solidFill>
                  <a:schemeClr val="tx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452438" y="4879208"/>
            <a:ext cx="6696805" cy="1538124"/>
          </a:xfrm>
        </p:spPr>
        <p:txBody>
          <a:bodyPr anchor="t"/>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9" name="Picture Placeholder 8"/>
          <p:cNvSpPr>
            <a:spLocks noGrp="1"/>
          </p:cNvSpPr>
          <p:nvPr>
            <p:ph type="pic" sz="quarter" idx="14"/>
          </p:nvPr>
        </p:nvSpPr>
        <p:spPr>
          <a:xfrm>
            <a:off x="0" y="1"/>
            <a:ext cx="9906000" cy="3428999"/>
          </a:xfrm>
          <a:solidFill>
            <a:schemeClr val="bg2"/>
          </a:solidFill>
        </p:spPr>
        <p:txBody>
          <a:bodyPr anchor="ctr"/>
          <a:lstStyle>
            <a:lvl1pPr marL="0" indent="0" algn="ctr">
              <a:buNone/>
              <a:defRPr/>
            </a:lvl1pPr>
          </a:lstStyle>
          <a:p>
            <a:endParaRPr lang="de-DE"/>
          </a:p>
        </p:txBody>
      </p:sp>
      <p:pic>
        <p:nvPicPr>
          <p:cNvPr id="7"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734300" y="5344191"/>
            <a:ext cx="1957388" cy="1315535"/>
          </a:xfrm>
          <a:prstGeom prst="rect">
            <a:avLst/>
          </a:prstGeom>
        </p:spPr>
      </p:pic>
    </p:spTree>
    <p:extLst>
      <p:ext uri="{BB962C8B-B14F-4D97-AF65-F5344CB8AC3E}">
        <p14:creationId xmlns:p14="http://schemas.microsoft.com/office/powerpoint/2010/main" val="1888865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452439" y="3700078"/>
            <a:ext cx="8929686" cy="1133078"/>
          </a:xfrm>
        </p:spPr>
        <p:txBody>
          <a:bodyPr anchor="t"/>
          <a:lstStyle>
            <a:lvl1pPr>
              <a:defRPr sz="3600" b="1">
                <a:solidFill>
                  <a:schemeClr val="tx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452438" y="4879208"/>
            <a:ext cx="6696805" cy="1538124"/>
          </a:xfrm>
        </p:spPr>
        <p:txBody>
          <a:bodyPr anchor="t"/>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4" name="Rectangle 3"/>
          <p:cNvSpPr/>
          <p:nvPr userDrawn="1"/>
        </p:nvSpPr>
        <p:spPr>
          <a:xfrm>
            <a:off x="0" y="0"/>
            <a:ext cx="9906000" cy="3429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buClr>
                <a:schemeClr val="accent1"/>
              </a:buClr>
              <a:buFont typeface="Arial" panose="020B0604020202020204" pitchFamily="34" charset="0"/>
              <a:buChar char="•"/>
            </a:pPr>
            <a:endParaRPr lang="de-DE" dirty="0" smtClean="0">
              <a:solidFill>
                <a:schemeClr val="tx1"/>
              </a:solidFill>
            </a:endParaRPr>
          </a:p>
        </p:txBody>
      </p:sp>
      <p:pic>
        <p:nvPicPr>
          <p:cNvPr id="6"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734300" y="5344191"/>
            <a:ext cx="1957388" cy="1315535"/>
          </a:xfrm>
          <a:prstGeom prst="rect">
            <a:avLst/>
          </a:prstGeom>
        </p:spPr>
      </p:pic>
    </p:spTree>
    <p:extLst>
      <p:ext uri="{BB962C8B-B14F-4D97-AF65-F5344CB8AC3E}">
        <p14:creationId xmlns:p14="http://schemas.microsoft.com/office/powerpoint/2010/main" val="239382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452439" y="3700078"/>
            <a:ext cx="8929686" cy="1133078"/>
          </a:xfrm>
        </p:spPr>
        <p:txBody>
          <a:bodyPr anchor="t"/>
          <a:lstStyle>
            <a:lvl1pPr>
              <a:defRPr sz="3600" b="1">
                <a:solidFill>
                  <a:schemeClr val="tx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452438" y="4879208"/>
            <a:ext cx="6696805" cy="1538124"/>
          </a:xfrm>
        </p:spPr>
        <p:txBody>
          <a:bodyPr anchor="t"/>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4" name="Rectangle 3"/>
          <p:cNvSpPr/>
          <p:nvPr userDrawn="1"/>
        </p:nvSpPr>
        <p:spPr>
          <a:xfrm>
            <a:off x="0" y="0"/>
            <a:ext cx="9906000" cy="3429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buClr>
                <a:schemeClr val="accent1"/>
              </a:buClr>
              <a:buFont typeface="Arial" panose="020B0604020202020204" pitchFamily="34" charset="0"/>
              <a:buChar char="•"/>
            </a:pPr>
            <a:endParaRPr lang="de-DE" dirty="0" smtClean="0">
              <a:solidFill>
                <a:schemeClr val="tx1"/>
              </a:solidFill>
            </a:endParaRPr>
          </a:p>
        </p:txBody>
      </p:sp>
      <p:pic>
        <p:nvPicPr>
          <p:cNvPr id="6"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734300" y="5344191"/>
            <a:ext cx="1957388" cy="1315535"/>
          </a:xfrm>
          <a:prstGeom prst="rect">
            <a:avLst/>
          </a:prstGeom>
        </p:spPr>
      </p:pic>
    </p:spTree>
    <p:extLst>
      <p:ext uri="{BB962C8B-B14F-4D97-AF65-F5344CB8AC3E}">
        <p14:creationId xmlns:p14="http://schemas.microsoft.com/office/powerpoint/2010/main" val="1213345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452439" y="3700078"/>
            <a:ext cx="8929686" cy="1133078"/>
          </a:xfrm>
        </p:spPr>
        <p:txBody>
          <a:bodyPr anchor="t"/>
          <a:lstStyle>
            <a:lvl1pPr>
              <a:defRPr sz="3600" b="1">
                <a:solidFill>
                  <a:schemeClr val="tx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452438" y="4879208"/>
            <a:ext cx="6696805" cy="1538124"/>
          </a:xfrm>
        </p:spPr>
        <p:txBody>
          <a:bodyPr anchor="t"/>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6" name="Rectangle 5"/>
          <p:cNvSpPr/>
          <p:nvPr userDrawn="1"/>
        </p:nvSpPr>
        <p:spPr>
          <a:xfrm>
            <a:off x="0" y="0"/>
            <a:ext cx="9906000" cy="3429000"/>
          </a:xfrm>
          <a:prstGeom prst="rect">
            <a:avLst/>
          </a:prstGeom>
          <a:solidFill>
            <a:srgbClr val="AFA5A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buClr>
                <a:schemeClr val="accent1"/>
              </a:buClr>
              <a:buFont typeface="Arial" panose="020B0604020202020204" pitchFamily="34" charset="0"/>
              <a:buChar char="•"/>
            </a:pPr>
            <a:endParaRPr lang="de-DE" dirty="0" smtClean="0">
              <a:solidFill>
                <a:schemeClr val="tx1"/>
              </a:solidFill>
            </a:endParaRPr>
          </a:p>
        </p:txBody>
      </p:sp>
      <p:pic>
        <p:nvPicPr>
          <p:cNvPr id="7"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734300" y="5344191"/>
            <a:ext cx="1957388" cy="1315535"/>
          </a:xfrm>
          <a:prstGeom prst="rect">
            <a:avLst/>
          </a:prstGeom>
        </p:spPr>
      </p:pic>
    </p:spTree>
    <p:extLst>
      <p:ext uri="{BB962C8B-B14F-4D97-AF65-F5344CB8AC3E}">
        <p14:creationId xmlns:p14="http://schemas.microsoft.com/office/powerpoint/2010/main" val="306186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2" name="Title 1"/>
          <p:cNvSpPr>
            <a:spLocks noGrp="1"/>
          </p:cNvSpPr>
          <p:nvPr>
            <p:ph type="ctrTitle"/>
          </p:nvPr>
        </p:nvSpPr>
        <p:spPr>
          <a:xfrm>
            <a:off x="452439" y="3700078"/>
            <a:ext cx="8929686" cy="1133078"/>
          </a:xfrm>
        </p:spPr>
        <p:txBody>
          <a:bodyPr anchor="t"/>
          <a:lstStyle>
            <a:lvl1pPr>
              <a:defRPr sz="3600" b="1">
                <a:solidFill>
                  <a:schemeClr val="tx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452438" y="4879208"/>
            <a:ext cx="6696805" cy="1538124"/>
          </a:xfrm>
        </p:spPr>
        <p:txBody>
          <a:bodyPr anchor="t"/>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7" name="Rectangle 6"/>
          <p:cNvSpPr/>
          <p:nvPr userDrawn="1"/>
        </p:nvSpPr>
        <p:spPr>
          <a:xfrm>
            <a:off x="0" y="0"/>
            <a:ext cx="9906000" cy="3429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buClr>
                <a:schemeClr val="accent1"/>
              </a:buClr>
              <a:buFont typeface="Arial" panose="020B0604020202020204" pitchFamily="34" charset="0"/>
              <a:buChar char="•"/>
            </a:pPr>
            <a:endParaRPr lang="de-DE" dirty="0" smtClean="0">
              <a:solidFill>
                <a:schemeClr val="tx1"/>
              </a:solidFill>
            </a:endParaRPr>
          </a:p>
        </p:txBody>
      </p:sp>
      <p:pic>
        <p:nvPicPr>
          <p:cNvPr id="6"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734300" y="5344191"/>
            <a:ext cx="1957388" cy="1315535"/>
          </a:xfrm>
          <a:prstGeom prst="rect">
            <a:avLst/>
          </a:prstGeom>
        </p:spPr>
      </p:pic>
    </p:spTree>
    <p:extLst>
      <p:ext uri="{BB962C8B-B14F-4D97-AF65-F5344CB8AC3E}">
        <p14:creationId xmlns:p14="http://schemas.microsoft.com/office/powerpoint/2010/main" val="52620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Tree>
    <p:extLst>
      <p:ext uri="{BB962C8B-B14F-4D97-AF65-F5344CB8AC3E}">
        <p14:creationId xmlns:p14="http://schemas.microsoft.com/office/powerpoint/2010/main" val="218236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a:xfrm>
            <a:off x="524509" y="1458000"/>
            <a:ext cx="4320542" cy="4671338"/>
          </a:xfrm>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9" name="Content Placeholder 2"/>
          <p:cNvSpPr>
            <a:spLocks noGrp="1"/>
          </p:cNvSpPr>
          <p:nvPr>
            <p:ph idx="14"/>
          </p:nvPr>
        </p:nvSpPr>
        <p:spPr>
          <a:xfrm>
            <a:off x="5060950" y="1458000"/>
            <a:ext cx="4321175" cy="4671338"/>
          </a:xfrm>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97965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a:xfrm>
            <a:off x="524509" y="1458000"/>
            <a:ext cx="4320542" cy="4671338"/>
          </a:xfrm>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9" name="Picture Placeholder 8"/>
          <p:cNvSpPr>
            <a:spLocks noGrp="1"/>
          </p:cNvSpPr>
          <p:nvPr>
            <p:ph type="pic" sz="quarter" idx="14"/>
          </p:nvPr>
        </p:nvSpPr>
        <p:spPr>
          <a:xfrm>
            <a:off x="5060950" y="1520825"/>
            <a:ext cx="4321175" cy="4608513"/>
          </a:xfrm>
          <a:solidFill>
            <a:schemeClr val="bg2"/>
          </a:solidFill>
        </p:spPr>
        <p:txBody>
          <a:bodyPr anchor="ctr"/>
          <a:lstStyle>
            <a:lvl1pPr marL="0" indent="0" algn="ctr">
              <a:buNone/>
              <a:defRPr/>
            </a:lvl1pPr>
          </a:lstStyle>
          <a:p>
            <a:endParaRPr lang="de-DE"/>
          </a:p>
        </p:txBody>
      </p:sp>
    </p:spTree>
    <p:extLst>
      <p:ext uri="{BB962C8B-B14F-4D97-AF65-F5344CB8AC3E}">
        <p14:creationId xmlns:p14="http://schemas.microsoft.com/office/powerpoint/2010/main" val="2198201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 Contents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a:xfrm>
            <a:off x="524509" y="1458000"/>
            <a:ext cx="4320542" cy="4671338"/>
          </a:xfrm>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9" name="Content Placeholder 2"/>
          <p:cNvSpPr>
            <a:spLocks noGrp="1"/>
          </p:cNvSpPr>
          <p:nvPr>
            <p:ph idx="14"/>
          </p:nvPr>
        </p:nvSpPr>
        <p:spPr>
          <a:xfrm>
            <a:off x="5060950" y="4077071"/>
            <a:ext cx="4321175" cy="2052267"/>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2" name="Picture Placeholder 8"/>
          <p:cNvSpPr>
            <a:spLocks noGrp="1"/>
          </p:cNvSpPr>
          <p:nvPr>
            <p:ph type="pic" sz="quarter" idx="15"/>
          </p:nvPr>
        </p:nvSpPr>
        <p:spPr>
          <a:xfrm>
            <a:off x="5060950" y="1520825"/>
            <a:ext cx="4321175" cy="2304219"/>
          </a:xfrm>
          <a:solidFill>
            <a:schemeClr val="bg2"/>
          </a:solidFill>
        </p:spPr>
        <p:txBody>
          <a:bodyPr anchor="ctr"/>
          <a:lstStyle>
            <a:lvl1pPr marL="0" indent="0" algn="ctr">
              <a:buNone/>
              <a:defRPr/>
            </a:lvl1pPr>
          </a:lstStyle>
          <a:p>
            <a:endParaRPr lang="de-DE"/>
          </a:p>
        </p:txBody>
      </p:sp>
    </p:spTree>
    <p:extLst>
      <p:ext uri="{BB962C8B-B14F-4D97-AF65-F5344CB8AC3E}">
        <p14:creationId xmlns:p14="http://schemas.microsoft.com/office/powerpoint/2010/main" val="3633840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9" name="Picture Placeholder 8"/>
          <p:cNvSpPr>
            <a:spLocks noGrp="1"/>
          </p:cNvSpPr>
          <p:nvPr>
            <p:ph type="pic" sz="quarter" idx="14"/>
          </p:nvPr>
        </p:nvSpPr>
        <p:spPr>
          <a:xfrm>
            <a:off x="523876" y="1268413"/>
            <a:ext cx="8858250" cy="4860925"/>
          </a:xfrm>
          <a:solidFill>
            <a:schemeClr val="bg2"/>
          </a:solidFill>
        </p:spPr>
        <p:txBody>
          <a:bodyPr anchor="ctr"/>
          <a:lstStyle>
            <a:lvl1pPr marL="0" indent="0" algn="ctr">
              <a:buNone/>
              <a:defRPr/>
            </a:lvl1pPr>
          </a:lstStyle>
          <a:p>
            <a:endParaRPr lang="de-DE"/>
          </a:p>
        </p:txBody>
      </p:sp>
    </p:spTree>
    <p:extLst>
      <p:ext uri="{BB962C8B-B14F-4D97-AF65-F5344CB8AC3E}">
        <p14:creationId xmlns:p14="http://schemas.microsoft.com/office/powerpoint/2010/main" val="2334189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r>
              <a:rPr lang="de-DE" smtClean="0"/>
              <a:t>FOR INTERNAL USE ONLY</a:t>
            </a:r>
            <a:endParaRPr lang="de-DE"/>
          </a:p>
        </p:txBody>
      </p:sp>
      <p:sp>
        <p:nvSpPr>
          <p:cNvPr id="4" name="Footer Placeholder 3"/>
          <p:cNvSpPr>
            <a:spLocks noGrp="1"/>
          </p:cNvSpPr>
          <p:nvPr>
            <p:ph type="ftr" sz="quarter" idx="11"/>
          </p:nvPr>
        </p:nvSpPr>
        <p:spPr/>
        <p:txBody>
          <a:bodyPr/>
          <a:lstStyle/>
          <a:p>
            <a:r>
              <a:rPr lang="en-US" dirty="0" smtClean="0"/>
              <a:t>Presentation title, Month 00, 2015</a:t>
            </a:r>
            <a:endParaRPr lang="de-DE"/>
          </a:p>
        </p:txBody>
      </p:sp>
      <p:sp>
        <p:nvSpPr>
          <p:cNvPr id="5" name="Slide Number Placeholder 4"/>
          <p:cNvSpPr>
            <a:spLocks noGrp="1"/>
          </p:cNvSpPr>
          <p:nvPr>
            <p:ph type="sldNum" sz="quarter" idx="12"/>
          </p:nvPr>
        </p:nvSpPr>
        <p:spPr/>
        <p:txBody>
          <a:bodyPr/>
          <a:lstStyle/>
          <a:p>
            <a:fld id="{A45E2B5F-19B1-41F4-9C65-D0E69646D5F3}" type="slidenum">
              <a:rPr lang="de-DE" smtClean="0"/>
              <a:pPr/>
              <a:t>‹#›</a:t>
            </a:fld>
            <a:endParaRPr lang="de-DE"/>
          </a:p>
        </p:txBody>
      </p:sp>
    </p:spTree>
    <p:extLst>
      <p:ext uri="{BB962C8B-B14F-4D97-AF65-F5344CB8AC3E}">
        <p14:creationId xmlns:p14="http://schemas.microsoft.com/office/powerpoint/2010/main" val="1068775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FOR INTERNAL USE ONLY</a:t>
            </a:r>
            <a:endParaRPr lang="de-DE"/>
          </a:p>
        </p:txBody>
      </p:sp>
      <p:sp>
        <p:nvSpPr>
          <p:cNvPr id="3" name="Footer Placeholder 2"/>
          <p:cNvSpPr>
            <a:spLocks noGrp="1"/>
          </p:cNvSpPr>
          <p:nvPr>
            <p:ph type="ftr" sz="quarter" idx="11"/>
          </p:nvPr>
        </p:nvSpPr>
        <p:spPr/>
        <p:txBody>
          <a:bodyPr/>
          <a:lstStyle/>
          <a:p>
            <a:r>
              <a:rPr lang="en-US" dirty="0" smtClean="0"/>
              <a:t>Presentation title, Month 00, 2015</a:t>
            </a:r>
            <a:endParaRPr lang="de-DE"/>
          </a:p>
        </p:txBody>
      </p:sp>
      <p:sp>
        <p:nvSpPr>
          <p:cNvPr id="4" name="Slide Number Placeholder 3"/>
          <p:cNvSpPr>
            <a:spLocks noGrp="1"/>
          </p:cNvSpPr>
          <p:nvPr>
            <p:ph type="sldNum" sz="quarter" idx="12"/>
          </p:nvPr>
        </p:nvSpPr>
        <p:spPr/>
        <p:txBody>
          <a:bodyPr/>
          <a:lstStyle/>
          <a:p>
            <a:fld id="{A45E2B5F-19B1-41F4-9C65-D0E69646D5F3}" type="slidenum">
              <a:rPr lang="de-DE" smtClean="0"/>
              <a:pPr/>
              <a:t>‹#›</a:t>
            </a:fld>
            <a:endParaRPr lang="de-DE"/>
          </a:p>
        </p:txBody>
      </p:sp>
    </p:spTree>
    <p:extLst>
      <p:ext uri="{BB962C8B-B14F-4D97-AF65-F5344CB8AC3E}">
        <p14:creationId xmlns:p14="http://schemas.microsoft.com/office/powerpoint/2010/main" val="3700015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FOR INTERNAL USE ONLY</a:t>
            </a:r>
            <a:endParaRPr lang="de-DE"/>
          </a:p>
        </p:txBody>
      </p:sp>
      <p:sp>
        <p:nvSpPr>
          <p:cNvPr id="3" name="Footer Placeholder 2"/>
          <p:cNvSpPr>
            <a:spLocks noGrp="1"/>
          </p:cNvSpPr>
          <p:nvPr>
            <p:ph type="ftr" sz="quarter" idx="11"/>
          </p:nvPr>
        </p:nvSpPr>
        <p:spPr/>
        <p:txBody>
          <a:bodyPr/>
          <a:lstStyle/>
          <a:p>
            <a:r>
              <a:rPr lang="en-US" dirty="0" smtClean="0"/>
              <a:t>Presentation title, Month 00, 2015</a:t>
            </a:r>
            <a:endParaRPr lang="de-DE"/>
          </a:p>
        </p:txBody>
      </p:sp>
      <p:sp>
        <p:nvSpPr>
          <p:cNvPr id="4" name="Slide Number Placeholder 3"/>
          <p:cNvSpPr>
            <a:spLocks noGrp="1"/>
          </p:cNvSpPr>
          <p:nvPr>
            <p:ph type="sldNum" sz="quarter" idx="12"/>
          </p:nvPr>
        </p:nvSpPr>
        <p:spPr/>
        <p:txBody>
          <a:bodyPr/>
          <a:lstStyle/>
          <a:p>
            <a:fld id="{A45E2B5F-19B1-41F4-9C65-D0E69646D5F3}" type="slidenum">
              <a:rPr lang="de-DE" smtClean="0"/>
              <a:pPr/>
              <a:t>‹#›</a:t>
            </a:fld>
            <a:endParaRPr lang="de-DE"/>
          </a:p>
        </p:txBody>
      </p:sp>
    </p:spTree>
    <p:extLst>
      <p:ext uri="{BB962C8B-B14F-4D97-AF65-F5344CB8AC3E}">
        <p14:creationId xmlns:p14="http://schemas.microsoft.com/office/powerpoint/2010/main" val="4191864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452439" y="3700078"/>
            <a:ext cx="8929686" cy="1133078"/>
          </a:xfrm>
        </p:spPr>
        <p:txBody>
          <a:bodyPr anchor="t"/>
          <a:lstStyle>
            <a:lvl1pPr>
              <a:defRPr sz="3600" b="1">
                <a:solidFill>
                  <a:schemeClr val="tx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452438" y="4879208"/>
            <a:ext cx="6696805" cy="1538124"/>
          </a:xfrm>
        </p:spPr>
        <p:txBody>
          <a:bodyPr anchor="t"/>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6" name="Rectangle 5"/>
          <p:cNvSpPr/>
          <p:nvPr userDrawn="1"/>
        </p:nvSpPr>
        <p:spPr>
          <a:xfrm>
            <a:off x="0" y="0"/>
            <a:ext cx="9906000" cy="3429000"/>
          </a:xfrm>
          <a:prstGeom prst="rect">
            <a:avLst/>
          </a:prstGeom>
          <a:solidFill>
            <a:srgbClr val="AFA5A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buClr>
                <a:schemeClr val="accent1"/>
              </a:buClr>
              <a:buFont typeface="Arial" panose="020B0604020202020204" pitchFamily="34" charset="0"/>
              <a:buChar char="•"/>
            </a:pPr>
            <a:endParaRPr lang="de-DE" dirty="0" smtClean="0">
              <a:solidFill>
                <a:schemeClr val="tx1"/>
              </a:solidFill>
            </a:endParaRPr>
          </a:p>
        </p:txBody>
      </p:sp>
      <p:pic>
        <p:nvPicPr>
          <p:cNvPr id="7"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734300" y="5344191"/>
            <a:ext cx="1957388" cy="1315535"/>
          </a:xfrm>
          <a:prstGeom prst="rect">
            <a:avLst/>
          </a:prstGeom>
        </p:spPr>
      </p:pic>
    </p:spTree>
    <p:extLst>
      <p:ext uri="{BB962C8B-B14F-4D97-AF65-F5344CB8AC3E}">
        <p14:creationId xmlns:p14="http://schemas.microsoft.com/office/powerpoint/2010/main" val="2100998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2" name="Title 1"/>
          <p:cNvSpPr>
            <a:spLocks noGrp="1"/>
          </p:cNvSpPr>
          <p:nvPr>
            <p:ph type="ctrTitle"/>
          </p:nvPr>
        </p:nvSpPr>
        <p:spPr>
          <a:xfrm>
            <a:off x="452439" y="3700078"/>
            <a:ext cx="8929686" cy="1133078"/>
          </a:xfrm>
        </p:spPr>
        <p:txBody>
          <a:bodyPr anchor="t"/>
          <a:lstStyle>
            <a:lvl1pPr>
              <a:defRPr sz="3600" b="1">
                <a:solidFill>
                  <a:schemeClr val="tx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452438" y="4879208"/>
            <a:ext cx="6696805" cy="1538124"/>
          </a:xfrm>
        </p:spPr>
        <p:txBody>
          <a:bodyPr anchor="t"/>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7" name="Rectangle 6"/>
          <p:cNvSpPr/>
          <p:nvPr userDrawn="1"/>
        </p:nvSpPr>
        <p:spPr>
          <a:xfrm>
            <a:off x="0" y="0"/>
            <a:ext cx="9906000" cy="3429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buClr>
                <a:schemeClr val="accent1"/>
              </a:buClr>
              <a:buFont typeface="Arial" panose="020B0604020202020204" pitchFamily="34" charset="0"/>
              <a:buChar char="•"/>
            </a:pPr>
            <a:endParaRPr lang="de-DE" dirty="0" smtClean="0">
              <a:solidFill>
                <a:schemeClr val="tx1"/>
              </a:solidFill>
            </a:endParaRPr>
          </a:p>
        </p:txBody>
      </p:sp>
      <p:pic>
        <p:nvPicPr>
          <p:cNvPr id="6"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734300" y="5344191"/>
            <a:ext cx="1957388" cy="1315535"/>
          </a:xfrm>
          <a:prstGeom prst="rect">
            <a:avLst/>
          </a:prstGeom>
        </p:spPr>
      </p:pic>
    </p:spTree>
    <p:extLst>
      <p:ext uri="{BB962C8B-B14F-4D97-AF65-F5344CB8AC3E}">
        <p14:creationId xmlns:p14="http://schemas.microsoft.com/office/powerpoint/2010/main" val="4051917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Tree>
    <p:extLst>
      <p:ext uri="{BB962C8B-B14F-4D97-AF65-F5344CB8AC3E}">
        <p14:creationId xmlns:p14="http://schemas.microsoft.com/office/powerpoint/2010/main" val="314514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a:xfrm>
            <a:off x="524509" y="1458000"/>
            <a:ext cx="4320542" cy="4671338"/>
          </a:xfrm>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9" name="Content Placeholder 2"/>
          <p:cNvSpPr>
            <a:spLocks noGrp="1"/>
          </p:cNvSpPr>
          <p:nvPr>
            <p:ph idx="14"/>
          </p:nvPr>
        </p:nvSpPr>
        <p:spPr>
          <a:xfrm>
            <a:off x="5060950" y="1458000"/>
            <a:ext cx="4321175" cy="4671338"/>
          </a:xfrm>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55210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a:xfrm>
            <a:off x="524509" y="1458000"/>
            <a:ext cx="4320542" cy="4671338"/>
          </a:xfrm>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9" name="Picture Placeholder 8"/>
          <p:cNvSpPr>
            <a:spLocks noGrp="1"/>
          </p:cNvSpPr>
          <p:nvPr>
            <p:ph type="pic" sz="quarter" idx="14"/>
          </p:nvPr>
        </p:nvSpPr>
        <p:spPr>
          <a:xfrm>
            <a:off x="5060950" y="1520825"/>
            <a:ext cx="4321175" cy="4608513"/>
          </a:xfrm>
          <a:solidFill>
            <a:schemeClr val="bg2"/>
          </a:solidFill>
        </p:spPr>
        <p:txBody>
          <a:bodyPr anchor="ctr"/>
          <a:lstStyle>
            <a:lvl1pPr marL="0" indent="0" algn="ctr">
              <a:buNone/>
              <a:defRPr/>
            </a:lvl1pPr>
          </a:lstStyle>
          <a:p>
            <a:endParaRPr lang="de-DE"/>
          </a:p>
        </p:txBody>
      </p:sp>
    </p:spTree>
    <p:extLst>
      <p:ext uri="{BB962C8B-B14F-4D97-AF65-F5344CB8AC3E}">
        <p14:creationId xmlns:p14="http://schemas.microsoft.com/office/powerpoint/2010/main" val="34586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Contents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a:xfrm>
            <a:off x="524509" y="1458000"/>
            <a:ext cx="4320542" cy="4671338"/>
          </a:xfrm>
        </p:spPr>
        <p:txBody>
          <a:bodyPr/>
          <a:lstStyle>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9" name="Content Placeholder 2"/>
          <p:cNvSpPr>
            <a:spLocks noGrp="1"/>
          </p:cNvSpPr>
          <p:nvPr>
            <p:ph idx="14"/>
          </p:nvPr>
        </p:nvSpPr>
        <p:spPr>
          <a:xfrm>
            <a:off x="5060950" y="4077071"/>
            <a:ext cx="4321175" cy="2052267"/>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2" name="Picture Placeholder 8"/>
          <p:cNvSpPr>
            <a:spLocks noGrp="1"/>
          </p:cNvSpPr>
          <p:nvPr>
            <p:ph type="pic" sz="quarter" idx="15"/>
          </p:nvPr>
        </p:nvSpPr>
        <p:spPr>
          <a:xfrm>
            <a:off x="5060950" y="1520825"/>
            <a:ext cx="4321175" cy="2304219"/>
          </a:xfrm>
          <a:solidFill>
            <a:schemeClr val="bg2"/>
          </a:solidFill>
        </p:spPr>
        <p:txBody>
          <a:bodyPr anchor="ctr"/>
          <a:lstStyle>
            <a:lvl1pPr marL="0" indent="0" algn="ctr">
              <a:buNone/>
              <a:defRPr/>
            </a:lvl1pPr>
          </a:lstStyle>
          <a:p>
            <a:endParaRPr lang="de-DE"/>
          </a:p>
        </p:txBody>
      </p:sp>
    </p:spTree>
    <p:extLst>
      <p:ext uri="{BB962C8B-B14F-4D97-AF65-F5344CB8AC3E}">
        <p14:creationId xmlns:p14="http://schemas.microsoft.com/office/powerpoint/2010/main" val="41221354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Date Placeholder 3"/>
          <p:cNvSpPr>
            <a:spLocks noGrp="1"/>
          </p:cNvSpPr>
          <p:nvPr>
            <p:ph type="dt" sz="half" idx="10"/>
          </p:nvPr>
        </p:nvSpPr>
        <p:spPr/>
        <p:txBody>
          <a:bodyPr/>
          <a:lstStyle/>
          <a:p>
            <a:r>
              <a:rPr lang="de-DE" smtClean="0"/>
              <a:t>FOR INTERNAL USE ONLY</a:t>
            </a:r>
            <a:endParaRPr lang="de-DE"/>
          </a:p>
        </p:txBody>
      </p:sp>
      <p:sp>
        <p:nvSpPr>
          <p:cNvPr id="5" name="Footer Placeholder 4"/>
          <p:cNvSpPr>
            <a:spLocks noGrp="1"/>
          </p:cNvSpPr>
          <p:nvPr>
            <p:ph type="ftr" sz="quarter" idx="11"/>
          </p:nvPr>
        </p:nvSpPr>
        <p:spPr/>
        <p:txBody>
          <a:bodyPr/>
          <a:lstStyle/>
          <a:p>
            <a:r>
              <a:rPr lang="en-US" dirty="0" smtClean="0"/>
              <a:t>Presentation title, Month 00, 2015</a:t>
            </a:r>
            <a:endParaRPr lang="de-DE"/>
          </a:p>
        </p:txBody>
      </p:sp>
      <p:sp>
        <p:nvSpPr>
          <p:cNvPr id="6" name="Slide Number Placeholder 5"/>
          <p:cNvSpPr>
            <a:spLocks noGrp="1"/>
          </p:cNvSpPr>
          <p:nvPr>
            <p:ph type="sldNum" sz="quarter" idx="12"/>
          </p:nvPr>
        </p:nvSpPr>
        <p:spPr/>
        <p:txBody>
          <a:bodyPr/>
          <a:lstStyle/>
          <a:p>
            <a:fld id="{A45E2B5F-19B1-41F4-9C65-D0E69646D5F3}" type="slidenum">
              <a:rPr lang="de-DE" smtClean="0"/>
              <a:pPr/>
              <a:t>‹#›</a:t>
            </a:fld>
            <a:endParaRPr lang="de-DE"/>
          </a:p>
        </p:txBody>
      </p:sp>
      <p:sp>
        <p:nvSpPr>
          <p:cNvPr id="9" name="Picture Placeholder 8"/>
          <p:cNvSpPr>
            <a:spLocks noGrp="1"/>
          </p:cNvSpPr>
          <p:nvPr>
            <p:ph type="pic" sz="quarter" idx="14"/>
          </p:nvPr>
        </p:nvSpPr>
        <p:spPr>
          <a:xfrm>
            <a:off x="523876" y="1268413"/>
            <a:ext cx="8858250" cy="4860925"/>
          </a:xfrm>
          <a:solidFill>
            <a:schemeClr val="bg2"/>
          </a:solidFill>
        </p:spPr>
        <p:txBody>
          <a:bodyPr anchor="ctr"/>
          <a:lstStyle>
            <a:lvl1pPr marL="0" indent="0" algn="ctr">
              <a:buNone/>
              <a:defRPr/>
            </a:lvl1pPr>
          </a:lstStyle>
          <a:p>
            <a:endParaRPr lang="de-DE"/>
          </a:p>
        </p:txBody>
      </p:sp>
    </p:spTree>
    <p:extLst>
      <p:ext uri="{BB962C8B-B14F-4D97-AF65-F5344CB8AC3E}">
        <p14:creationId xmlns:p14="http://schemas.microsoft.com/office/powerpoint/2010/main" val="297616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875" y="188639"/>
            <a:ext cx="8858250" cy="851907"/>
          </a:xfrm>
          <a:prstGeom prst="rect">
            <a:avLst/>
          </a:prstGeom>
        </p:spPr>
        <p:txBody>
          <a:bodyPr vert="horz" lIns="0" tIns="0" rIns="0" bIns="0" rtlCol="0" anchor="b">
            <a:noAutofit/>
          </a:bodyPr>
          <a:lstStyle/>
          <a:p>
            <a:r>
              <a:rPr lang="en-US" dirty="0" smtClean="0"/>
              <a:t>Click to edit Master title style</a:t>
            </a:r>
            <a:endParaRPr lang="de-DE" dirty="0"/>
          </a:p>
        </p:txBody>
      </p:sp>
      <p:sp>
        <p:nvSpPr>
          <p:cNvPr id="3" name="Text Placeholder 2"/>
          <p:cNvSpPr>
            <a:spLocks noGrp="1"/>
          </p:cNvSpPr>
          <p:nvPr>
            <p:ph type="body" idx="1"/>
          </p:nvPr>
        </p:nvSpPr>
        <p:spPr>
          <a:xfrm>
            <a:off x="524508" y="1458304"/>
            <a:ext cx="8857617" cy="467103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2"/>
          </p:nvPr>
        </p:nvSpPr>
        <p:spPr>
          <a:xfrm>
            <a:off x="5709084" y="6491685"/>
            <a:ext cx="1656184" cy="165731"/>
          </a:xfrm>
          <a:prstGeom prst="rect">
            <a:avLst/>
          </a:prstGeom>
        </p:spPr>
        <p:txBody>
          <a:bodyPr vert="horz" lIns="0" tIns="0" rIns="0" bIns="0" rtlCol="0" anchor="b" anchorCtr="0">
            <a:noAutofit/>
          </a:bodyPr>
          <a:lstStyle>
            <a:lvl1pPr algn="r">
              <a:defRPr sz="800" b="1" cap="all" baseline="0">
                <a:solidFill>
                  <a:schemeClr val="accent1"/>
                </a:solidFill>
              </a:defRPr>
            </a:lvl1pPr>
          </a:lstStyle>
          <a:p>
            <a:r>
              <a:rPr lang="de-DE" smtClean="0"/>
              <a:t>FOR INTERNAL USE ONLY</a:t>
            </a:r>
            <a:endParaRPr lang="de-DE" dirty="0"/>
          </a:p>
        </p:txBody>
      </p:sp>
      <p:sp>
        <p:nvSpPr>
          <p:cNvPr id="5" name="Footer Placeholder 4"/>
          <p:cNvSpPr>
            <a:spLocks noGrp="1"/>
          </p:cNvSpPr>
          <p:nvPr>
            <p:ph type="ftr" sz="quarter" idx="3"/>
          </p:nvPr>
        </p:nvSpPr>
        <p:spPr>
          <a:xfrm>
            <a:off x="1892660" y="6491685"/>
            <a:ext cx="3744416" cy="165731"/>
          </a:xfrm>
          <a:prstGeom prst="rect">
            <a:avLst/>
          </a:prstGeom>
        </p:spPr>
        <p:txBody>
          <a:bodyPr vert="horz" lIns="0" tIns="0" rIns="0" bIns="0" rtlCol="0" anchor="b" anchorCtr="0">
            <a:noAutofit/>
          </a:bodyPr>
          <a:lstStyle>
            <a:lvl1pPr>
              <a:defRPr lang="de-DE" sz="800" b="1"/>
            </a:lvl1pPr>
          </a:lstStyle>
          <a:p>
            <a:r>
              <a:rPr lang="en-US" dirty="0" smtClean="0"/>
              <a:t>G&amp;I Meeting, 2/14/2017</a:t>
            </a:r>
            <a:endParaRPr lang="en-US" dirty="0"/>
          </a:p>
        </p:txBody>
      </p:sp>
      <p:sp>
        <p:nvSpPr>
          <p:cNvPr id="6" name="Slide Number Placeholder 5"/>
          <p:cNvSpPr>
            <a:spLocks noGrp="1"/>
          </p:cNvSpPr>
          <p:nvPr>
            <p:ph type="sldNum" sz="quarter" idx="4"/>
          </p:nvPr>
        </p:nvSpPr>
        <p:spPr>
          <a:xfrm>
            <a:off x="8949444" y="6491816"/>
            <a:ext cx="432048" cy="165600"/>
          </a:xfrm>
          <a:prstGeom prst="rect">
            <a:avLst/>
          </a:prstGeom>
        </p:spPr>
        <p:txBody>
          <a:bodyPr vert="horz" lIns="0" tIns="0" rIns="0" bIns="0" rtlCol="0" anchor="b" anchorCtr="0">
            <a:noAutofit/>
          </a:bodyPr>
          <a:lstStyle>
            <a:lvl1pPr algn="r">
              <a:defRPr sz="800">
                <a:solidFill>
                  <a:schemeClr val="tx1"/>
                </a:solidFill>
              </a:defRPr>
            </a:lvl1pPr>
          </a:lstStyle>
          <a:p>
            <a:fld id="{A45E2B5F-19B1-41F4-9C65-D0E69646D5F3}" type="slidenum">
              <a:rPr lang="de-DE" smtClean="0"/>
              <a:pPr/>
              <a:t>‹#›</a:t>
            </a:fld>
            <a:endParaRPr lang="de-DE"/>
          </a:p>
        </p:txBody>
      </p:sp>
      <p:cxnSp>
        <p:nvCxnSpPr>
          <p:cNvPr id="10" name="Straight Connector 9"/>
          <p:cNvCxnSpPr/>
          <p:nvPr userDrawn="1"/>
        </p:nvCxnSpPr>
        <p:spPr>
          <a:xfrm>
            <a:off x="523875" y="1160748"/>
            <a:ext cx="8858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559353" y="6491816"/>
            <a:ext cx="1210071" cy="165600"/>
          </a:xfrm>
          <a:prstGeom prst="rect">
            <a:avLst/>
          </a:prstGeom>
        </p:spPr>
        <p:txBody>
          <a:bodyPr vert="horz" lIns="0" tIns="0" rIns="0" bIns="0" rtlCol="0" anchor="b" anchorCtr="0">
            <a:noAutofit/>
          </a:bodyPr>
          <a:lstStyle/>
          <a:p>
            <a:pPr lvl="0" algn="r"/>
            <a:r>
              <a:rPr lang="de-DE" sz="800" b="0" dirty="0" smtClean="0"/>
              <a:t>© LafargeHolcim 2018</a:t>
            </a:r>
            <a:endParaRPr lang="de-DE" sz="800" b="0" dirty="0"/>
          </a:p>
        </p:txBody>
      </p:sp>
      <p:pic>
        <p:nvPicPr>
          <p:cNvPr id="15" name="Bild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05567" y="6313460"/>
            <a:ext cx="1318459" cy="441251"/>
          </a:xfrm>
          <a:prstGeom prst="rect">
            <a:avLst/>
          </a:prstGeom>
        </p:spPr>
      </p:pic>
    </p:spTree>
    <p:extLst>
      <p:ext uri="{BB962C8B-B14F-4D97-AF65-F5344CB8AC3E}">
        <p14:creationId xmlns:p14="http://schemas.microsoft.com/office/powerpoint/2010/main" val="93877502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6" r:id="rId6"/>
    <p:sldLayoutId id="2147483657" r:id="rId7"/>
    <p:sldLayoutId id="2147483658" r:id="rId8"/>
    <p:sldLayoutId id="2147483659" r:id="rId9"/>
    <p:sldLayoutId id="2147483654" r:id="rId10"/>
    <p:sldLayoutId id="2147483655" r:id="rId11"/>
    <p:sldLayoutId id="2147483663" r:id="rId12"/>
    <p:sldLayoutId id="2147483694" r:id="rId13"/>
    <p:sldLayoutId id="2147483695" r:id="rId14"/>
    <p:sldLayoutId id="2147483696" r:id="rId15"/>
    <p:sldLayoutId id="2147483697" r:id="rId16"/>
    <p:sldLayoutId id="2147483698" r:id="rId17"/>
  </p:sldLayoutIdLst>
  <p:timing>
    <p:tnLst>
      <p:par>
        <p:cTn id="1" dur="indefinite" restart="never" nodeType="tmRoot"/>
      </p:par>
    </p:tnLst>
  </p:timing>
  <p:hf sldNum="0" hdr="0" ftr="0" dt="0"/>
  <p:txStyles>
    <p:titleStyle>
      <a:lvl1pPr algn="l" defTabSz="914400"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180975" indent="-180975" algn="l" defTabSz="914400" rtl="0" eaLnBrk="1" latinLnBrk="0" hangingPunct="1">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12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12788" indent="-169863"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893763" indent="-180975"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875" y="188639"/>
            <a:ext cx="8858250" cy="851907"/>
          </a:xfrm>
          <a:prstGeom prst="rect">
            <a:avLst/>
          </a:prstGeom>
        </p:spPr>
        <p:txBody>
          <a:bodyPr vert="horz" lIns="0" tIns="0" rIns="0" bIns="0" rtlCol="0" anchor="b">
            <a:noAutofit/>
          </a:bodyPr>
          <a:lstStyle/>
          <a:p>
            <a:r>
              <a:rPr lang="en-US" dirty="0" smtClean="0"/>
              <a:t>Click to edit Master title style</a:t>
            </a:r>
            <a:endParaRPr lang="de-DE" dirty="0"/>
          </a:p>
        </p:txBody>
      </p:sp>
      <p:sp>
        <p:nvSpPr>
          <p:cNvPr id="3" name="Text Placeholder 2"/>
          <p:cNvSpPr>
            <a:spLocks noGrp="1"/>
          </p:cNvSpPr>
          <p:nvPr>
            <p:ph type="body" idx="1"/>
          </p:nvPr>
        </p:nvSpPr>
        <p:spPr>
          <a:xfrm>
            <a:off x="524508" y="1458304"/>
            <a:ext cx="8857617" cy="467103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2"/>
          </p:nvPr>
        </p:nvSpPr>
        <p:spPr>
          <a:xfrm>
            <a:off x="5709084" y="6491685"/>
            <a:ext cx="1656184" cy="165731"/>
          </a:xfrm>
          <a:prstGeom prst="rect">
            <a:avLst/>
          </a:prstGeom>
        </p:spPr>
        <p:txBody>
          <a:bodyPr vert="horz" lIns="0" tIns="0" rIns="0" bIns="0" rtlCol="0" anchor="b" anchorCtr="0">
            <a:noAutofit/>
          </a:bodyPr>
          <a:lstStyle>
            <a:lvl1pPr algn="r">
              <a:defRPr sz="800" b="1" cap="all" baseline="0">
                <a:solidFill>
                  <a:schemeClr val="accent1"/>
                </a:solidFill>
              </a:defRPr>
            </a:lvl1pPr>
          </a:lstStyle>
          <a:p>
            <a:r>
              <a:rPr lang="de-DE" smtClean="0"/>
              <a:t>FOR INTERNAL USE ONLY</a:t>
            </a:r>
            <a:endParaRPr lang="de-DE" dirty="0"/>
          </a:p>
        </p:txBody>
      </p:sp>
      <p:sp>
        <p:nvSpPr>
          <p:cNvPr id="5" name="Footer Placeholder 4"/>
          <p:cNvSpPr>
            <a:spLocks noGrp="1"/>
          </p:cNvSpPr>
          <p:nvPr>
            <p:ph type="ftr" sz="quarter" idx="3"/>
          </p:nvPr>
        </p:nvSpPr>
        <p:spPr>
          <a:xfrm>
            <a:off x="1892660" y="6491685"/>
            <a:ext cx="3744416" cy="165731"/>
          </a:xfrm>
          <a:prstGeom prst="rect">
            <a:avLst/>
          </a:prstGeom>
        </p:spPr>
        <p:txBody>
          <a:bodyPr vert="horz" lIns="0" tIns="0" rIns="0" bIns="0" rtlCol="0" anchor="b" anchorCtr="0">
            <a:noAutofit/>
          </a:bodyPr>
          <a:lstStyle>
            <a:lvl1pPr>
              <a:defRPr lang="de-DE" sz="800" b="1"/>
            </a:lvl1pPr>
          </a:lstStyle>
          <a:p>
            <a:r>
              <a:rPr lang="en-US" dirty="0" smtClean="0"/>
              <a:t>Presentation title, Month 00, 2015</a:t>
            </a:r>
            <a:endParaRPr lang="de-DE" dirty="0"/>
          </a:p>
        </p:txBody>
      </p:sp>
      <p:sp>
        <p:nvSpPr>
          <p:cNvPr id="6" name="Slide Number Placeholder 5"/>
          <p:cNvSpPr>
            <a:spLocks noGrp="1"/>
          </p:cNvSpPr>
          <p:nvPr>
            <p:ph type="sldNum" sz="quarter" idx="4"/>
          </p:nvPr>
        </p:nvSpPr>
        <p:spPr>
          <a:xfrm>
            <a:off x="8949444" y="6491816"/>
            <a:ext cx="432048" cy="165600"/>
          </a:xfrm>
          <a:prstGeom prst="rect">
            <a:avLst/>
          </a:prstGeom>
        </p:spPr>
        <p:txBody>
          <a:bodyPr vert="horz" lIns="0" tIns="0" rIns="0" bIns="0" rtlCol="0" anchor="b" anchorCtr="0">
            <a:noAutofit/>
          </a:bodyPr>
          <a:lstStyle>
            <a:lvl1pPr algn="r">
              <a:defRPr sz="800">
                <a:solidFill>
                  <a:schemeClr val="tx1"/>
                </a:solidFill>
              </a:defRPr>
            </a:lvl1pPr>
          </a:lstStyle>
          <a:p>
            <a:fld id="{A45E2B5F-19B1-41F4-9C65-D0E69646D5F3}" type="slidenum">
              <a:rPr lang="de-DE" smtClean="0"/>
              <a:pPr/>
              <a:t>‹#›</a:t>
            </a:fld>
            <a:endParaRPr lang="de-DE"/>
          </a:p>
        </p:txBody>
      </p:sp>
      <p:sp>
        <p:nvSpPr>
          <p:cNvPr id="11" name="Rectangle 10"/>
          <p:cNvSpPr/>
          <p:nvPr userDrawn="1"/>
        </p:nvSpPr>
        <p:spPr>
          <a:xfrm>
            <a:off x="7559353" y="6491816"/>
            <a:ext cx="1210071" cy="165600"/>
          </a:xfrm>
          <a:prstGeom prst="rect">
            <a:avLst/>
          </a:prstGeom>
        </p:spPr>
        <p:txBody>
          <a:bodyPr vert="horz" lIns="0" tIns="0" rIns="0" bIns="0" rtlCol="0" anchor="b" anchorCtr="0">
            <a:noAutofit/>
          </a:bodyPr>
          <a:lstStyle/>
          <a:p>
            <a:pPr lvl="0" algn="r"/>
            <a:r>
              <a:rPr lang="de-DE" sz="800" b="0" dirty="0" smtClean="0"/>
              <a:t>© </a:t>
            </a:r>
            <a:r>
              <a:rPr lang="de-DE" sz="800" b="0" dirty="0" err="1" smtClean="0"/>
              <a:t>LafargeHolcim</a:t>
            </a:r>
            <a:r>
              <a:rPr lang="de-DE" sz="800" b="0" dirty="0" smtClean="0"/>
              <a:t> 2015</a:t>
            </a:r>
            <a:endParaRPr lang="de-DE" sz="800" b="0" dirty="0"/>
          </a:p>
        </p:txBody>
      </p:sp>
      <p:pic>
        <p:nvPicPr>
          <p:cNvPr id="15" name="Bild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5567" y="6313460"/>
            <a:ext cx="1318459" cy="441251"/>
          </a:xfrm>
          <a:prstGeom prst="rect">
            <a:avLst/>
          </a:prstGeom>
        </p:spPr>
      </p:pic>
    </p:spTree>
    <p:extLst>
      <p:ext uri="{BB962C8B-B14F-4D97-AF65-F5344CB8AC3E}">
        <p14:creationId xmlns:p14="http://schemas.microsoft.com/office/powerpoint/2010/main" val="214741912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iming>
    <p:tnLst>
      <p:par>
        <p:cTn id="1" dur="indefinite" restart="never" nodeType="tmRoot"/>
      </p:par>
    </p:tnLst>
  </p:timing>
  <p:hf sldNum="0" hdr="0" ftr="0" dt="0"/>
  <p:txStyles>
    <p:titleStyle>
      <a:lvl1pPr algn="l" defTabSz="914400"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180975" indent="-180975" algn="l" defTabSz="914400" rtl="0" eaLnBrk="1" latinLnBrk="0" hangingPunct="1">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12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12788" indent="-169863"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893763" indent="-180975"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wmf"/></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208" y="3700078"/>
            <a:ext cx="8929686" cy="1133078"/>
          </a:xfrm>
        </p:spPr>
        <p:txBody>
          <a:bodyPr/>
          <a:lstStyle/>
          <a:p>
            <a:r>
              <a:rPr lang="en-US" dirty="0" smtClean="0"/>
              <a:t>Masonry and Mortar Basics</a:t>
            </a:r>
            <a:br>
              <a:rPr lang="en-US" dirty="0" smtClean="0"/>
            </a:br>
            <a:r>
              <a:rPr lang="en-US" dirty="0" smtClean="0"/>
              <a:t>            </a:t>
            </a:r>
            <a:endParaRPr lang="en-US" i="1" dirty="0"/>
          </a:p>
        </p:txBody>
      </p:sp>
      <p:pic>
        <p:nvPicPr>
          <p:cNvPr id="6" name="Shape 13"/>
          <p:cNvPicPr preferRelativeResize="0"/>
          <p:nvPr/>
        </p:nvPicPr>
        <p:blipFill rotWithShape="1">
          <a:blip r:embed="rId2">
            <a:alphaModFix/>
          </a:blip>
          <a:srcRect/>
          <a:stretch/>
        </p:blipFill>
        <p:spPr>
          <a:xfrm>
            <a:off x="519660" y="6422057"/>
            <a:ext cx="1099541" cy="247301"/>
          </a:xfrm>
          <a:prstGeom prst="rect">
            <a:avLst/>
          </a:prstGeom>
          <a:noFill/>
          <a:ln>
            <a:noFill/>
          </a:ln>
        </p:spPr>
      </p:pic>
      <p:sp>
        <p:nvSpPr>
          <p:cNvPr id="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3" name="Picture Placeholder 2"/>
          <p:cNvSpPr>
            <a:spLocks noGrp="1"/>
          </p:cNvSpPr>
          <p:nvPr>
            <p:ph type="pic" sz="quarter" idx="14"/>
          </p:nvPr>
        </p:nvSpPr>
        <p:spPr>
          <a:ln>
            <a:solidFill>
              <a:srgbClr val="5F5046"/>
            </a:solidFill>
          </a:ln>
        </p:spPr>
      </p:sp>
      <p:pic>
        <p:nvPicPr>
          <p:cNvPr id="8" name="Picture 2" descr="brick%20wall%20to%20clouds"/>
          <p:cNvPicPr>
            <a:picLocks noChangeAspect="1" noChangeArrowheads="1"/>
          </p:cNvPicPr>
          <p:nvPr/>
        </p:nvPicPr>
        <p:blipFill rotWithShape="1">
          <a:blip r:embed="rId3">
            <a:extLst>
              <a:ext uri="{28A0092B-C50C-407E-A947-70E740481C1C}">
                <a14:useLocalDpi xmlns:a14="http://schemas.microsoft.com/office/drawing/2010/main" val="0"/>
              </a:ext>
            </a:extLst>
          </a:blip>
          <a:srcRect t="45208" b="3820"/>
          <a:stretch/>
        </p:blipFill>
        <p:spPr bwMode="auto">
          <a:xfrm>
            <a:off x="0" y="-66675"/>
            <a:ext cx="9906000" cy="3495675"/>
          </a:xfrm>
          <a:prstGeom prst="rect">
            <a:avLst/>
          </a:prstGeom>
          <a:noFill/>
          <a:ln w="28575">
            <a:solidFill>
              <a:srgbClr val="5F5046"/>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029200" y="574675"/>
            <a:ext cx="2514600" cy="2168525"/>
            <a:chOff x="5486400" y="3478213"/>
            <a:chExt cx="2376488" cy="2016125"/>
          </a:xfrm>
        </p:grpSpPr>
        <p:sp>
          <p:nvSpPr>
            <p:cNvPr id="11" name="Freeform 6"/>
            <p:cNvSpPr>
              <a:spLocks/>
            </p:cNvSpPr>
            <p:nvPr/>
          </p:nvSpPr>
          <p:spPr bwMode="auto">
            <a:xfrm>
              <a:off x="6654800" y="3478213"/>
              <a:ext cx="1208088" cy="1149350"/>
            </a:xfrm>
            <a:custGeom>
              <a:avLst/>
              <a:gdLst>
                <a:gd name="T0" fmla="*/ 2147483647 w 761"/>
                <a:gd name="T1" fmla="*/ 2147483647 h 724"/>
                <a:gd name="T2" fmla="*/ 2147483647 w 761"/>
                <a:gd name="T3" fmla="*/ 2147483647 h 724"/>
                <a:gd name="T4" fmla="*/ 2147483647 w 761"/>
                <a:gd name="T5" fmla="*/ 2147483647 h 724"/>
                <a:gd name="T6" fmla="*/ 2147483647 w 761"/>
                <a:gd name="T7" fmla="*/ 2147483647 h 724"/>
                <a:gd name="T8" fmla="*/ 2147483647 w 761"/>
                <a:gd name="T9" fmla="*/ 2147483647 h 724"/>
                <a:gd name="T10" fmla="*/ 2147483647 w 761"/>
                <a:gd name="T11" fmla="*/ 2147483647 h 724"/>
                <a:gd name="T12" fmla="*/ 2147483647 w 761"/>
                <a:gd name="T13" fmla="*/ 2147483647 h 724"/>
                <a:gd name="T14" fmla="*/ 2147483647 w 761"/>
                <a:gd name="T15" fmla="*/ 2147483647 h 724"/>
                <a:gd name="T16" fmla="*/ 2147483647 w 761"/>
                <a:gd name="T17" fmla="*/ 2147483647 h 724"/>
                <a:gd name="T18" fmla="*/ 2147483647 w 761"/>
                <a:gd name="T19" fmla="*/ 2147483647 h 724"/>
                <a:gd name="T20" fmla="*/ 2147483647 w 761"/>
                <a:gd name="T21" fmla="*/ 2147483647 h 724"/>
                <a:gd name="T22" fmla="*/ 2147483647 w 761"/>
                <a:gd name="T23" fmla="*/ 2147483647 h 724"/>
                <a:gd name="T24" fmla="*/ 2147483647 w 761"/>
                <a:gd name="T25" fmla="*/ 2147483647 h 724"/>
                <a:gd name="T26" fmla="*/ 2147483647 w 761"/>
                <a:gd name="T27" fmla="*/ 2147483647 h 724"/>
                <a:gd name="T28" fmla="*/ 2147483647 w 761"/>
                <a:gd name="T29" fmla="*/ 2147483647 h 724"/>
                <a:gd name="T30" fmla="*/ 2147483647 w 761"/>
                <a:gd name="T31" fmla="*/ 2147483647 h 724"/>
                <a:gd name="T32" fmla="*/ 2147483647 w 761"/>
                <a:gd name="T33" fmla="*/ 2147483647 h 724"/>
                <a:gd name="T34" fmla="*/ 2147483647 w 761"/>
                <a:gd name="T35" fmla="*/ 2147483647 h 724"/>
                <a:gd name="T36" fmla="*/ 2147483647 w 761"/>
                <a:gd name="T37" fmla="*/ 2147483647 h 7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1" h="724">
                  <a:moveTo>
                    <a:pt x="248" y="57"/>
                  </a:moveTo>
                  <a:cubicBezTo>
                    <a:pt x="197" y="63"/>
                    <a:pt x="168" y="77"/>
                    <a:pt x="120" y="89"/>
                  </a:cubicBezTo>
                  <a:cubicBezTo>
                    <a:pt x="92" y="108"/>
                    <a:pt x="72" y="113"/>
                    <a:pt x="48" y="137"/>
                  </a:cubicBezTo>
                  <a:cubicBezTo>
                    <a:pt x="0" y="328"/>
                    <a:pt x="70" y="411"/>
                    <a:pt x="120" y="577"/>
                  </a:cubicBezTo>
                  <a:cubicBezTo>
                    <a:pt x="143" y="655"/>
                    <a:pt x="100" y="582"/>
                    <a:pt x="176" y="665"/>
                  </a:cubicBezTo>
                  <a:cubicBezTo>
                    <a:pt x="187" y="678"/>
                    <a:pt x="191" y="702"/>
                    <a:pt x="208" y="705"/>
                  </a:cubicBezTo>
                  <a:cubicBezTo>
                    <a:pt x="281" y="719"/>
                    <a:pt x="357" y="710"/>
                    <a:pt x="432" y="713"/>
                  </a:cubicBezTo>
                  <a:cubicBezTo>
                    <a:pt x="563" y="687"/>
                    <a:pt x="506" y="724"/>
                    <a:pt x="544" y="545"/>
                  </a:cubicBezTo>
                  <a:cubicBezTo>
                    <a:pt x="548" y="528"/>
                    <a:pt x="569" y="521"/>
                    <a:pt x="584" y="513"/>
                  </a:cubicBezTo>
                  <a:cubicBezTo>
                    <a:pt x="633" y="488"/>
                    <a:pt x="687" y="474"/>
                    <a:pt x="736" y="449"/>
                  </a:cubicBezTo>
                  <a:cubicBezTo>
                    <a:pt x="741" y="433"/>
                    <a:pt x="761" y="415"/>
                    <a:pt x="752" y="401"/>
                  </a:cubicBezTo>
                  <a:cubicBezTo>
                    <a:pt x="713" y="343"/>
                    <a:pt x="615" y="351"/>
                    <a:pt x="552" y="345"/>
                  </a:cubicBezTo>
                  <a:cubicBezTo>
                    <a:pt x="474" y="267"/>
                    <a:pt x="539" y="217"/>
                    <a:pt x="568" y="129"/>
                  </a:cubicBezTo>
                  <a:cubicBezTo>
                    <a:pt x="552" y="65"/>
                    <a:pt x="545" y="66"/>
                    <a:pt x="480" y="33"/>
                  </a:cubicBezTo>
                  <a:cubicBezTo>
                    <a:pt x="469" y="28"/>
                    <a:pt x="459" y="22"/>
                    <a:pt x="448" y="17"/>
                  </a:cubicBezTo>
                  <a:cubicBezTo>
                    <a:pt x="437" y="12"/>
                    <a:pt x="416" y="1"/>
                    <a:pt x="416" y="1"/>
                  </a:cubicBezTo>
                  <a:cubicBezTo>
                    <a:pt x="371" y="7"/>
                    <a:pt x="322" y="0"/>
                    <a:pt x="280" y="17"/>
                  </a:cubicBezTo>
                  <a:cubicBezTo>
                    <a:pt x="272" y="20"/>
                    <a:pt x="277" y="34"/>
                    <a:pt x="272" y="41"/>
                  </a:cubicBezTo>
                  <a:cubicBezTo>
                    <a:pt x="266" y="49"/>
                    <a:pt x="256" y="52"/>
                    <a:pt x="248" y="57"/>
                  </a:cubicBezTo>
                  <a:close/>
                </a:path>
              </a:pathLst>
            </a:custGeom>
            <a:solidFill>
              <a:srgbClr val="EAEAEA"/>
            </a:solidFill>
            <a:ln>
              <a:noFill/>
            </a:ln>
            <a:effectLst/>
            <a:extLst>
              <a:ext uri="{91240B29-F687-4F45-9708-019B960494DF}">
                <a14:hiddenLine xmlns:a14="http://schemas.microsoft.com/office/drawing/2010/main" w="2857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2" name="Picture 7" descr="MCj021743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65933">
              <a:off x="5486400" y="3657600"/>
              <a:ext cx="1811338"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3" descr="MCj024132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1739900"/>
            <a:ext cx="1752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9"/>
          <p:cNvSpPr>
            <a:spLocks/>
          </p:cNvSpPr>
          <p:nvPr/>
        </p:nvSpPr>
        <p:spPr bwMode="auto">
          <a:xfrm>
            <a:off x="2871788" y="2514600"/>
            <a:ext cx="1776412" cy="533400"/>
          </a:xfrm>
          <a:custGeom>
            <a:avLst/>
            <a:gdLst>
              <a:gd name="T0" fmla="*/ 2147483647 w 1119"/>
              <a:gd name="T1" fmla="*/ 2147483647 h 336"/>
              <a:gd name="T2" fmla="*/ 2147483647 w 1119"/>
              <a:gd name="T3" fmla="*/ 2147483647 h 336"/>
              <a:gd name="T4" fmla="*/ 2147483647 w 1119"/>
              <a:gd name="T5" fmla="*/ 2147483647 h 336"/>
              <a:gd name="T6" fmla="*/ 2147483647 w 1119"/>
              <a:gd name="T7" fmla="*/ 2147483647 h 336"/>
              <a:gd name="T8" fmla="*/ 2147483647 w 1119"/>
              <a:gd name="T9" fmla="*/ 2147483647 h 336"/>
              <a:gd name="T10" fmla="*/ 2147483647 w 1119"/>
              <a:gd name="T11" fmla="*/ 2147483647 h 336"/>
              <a:gd name="T12" fmla="*/ 2147483647 w 1119"/>
              <a:gd name="T13" fmla="*/ 2147483647 h 336"/>
              <a:gd name="T14" fmla="*/ 2147483647 w 1119"/>
              <a:gd name="T15" fmla="*/ 2147483647 h 336"/>
              <a:gd name="T16" fmla="*/ 2147483647 w 1119"/>
              <a:gd name="T17" fmla="*/ 2147483647 h 336"/>
              <a:gd name="T18" fmla="*/ 2147483647 w 1119"/>
              <a:gd name="T19" fmla="*/ 2147483647 h 336"/>
              <a:gd name="T20" fmla="*/ 2147483647 w 1119"/>
              <a:gd name="T21" fmla="*/ 2147483647 h 336"/>
              <a:gd name="T22" fmla="*/ 2147483647 w 1119"/>
              <a:gd name="T23" fmla="*/ 2147483647 h 336"/>
              <a:gd name="T24" fmla="*/ 2147483647 w 1119"/>
              <a:gd name="T25" fmla="*/ 2147483647 h 336"/>
              <a:gd name="T26" fmla="*/ 2147483647 w 1119"/>
              <a:gd name="T27" fmla="*/ 2147483647 h 336"/>
              <a:gd name="T28" fmla="*/ 2147483647 w 1119"/>
              <a:gd name="T29" fmla="*/ 2147483647 h 336"/>
              <a:gd name="T30" fmla="*/ 2147483647 w 1119"/>
              <a:gd name="T31" fmla="*/ 2147483647 h 336"/>
              <a:gd name="T32" fmla="*/ 2147483647 w 1119"/>
              <a:gd name="T33" fmla="*/ 2147483647 h 336"/>
              <a:gd name="T34" fmla="*/ 2147483647 w 1119"/>
              <a:gd name="T35" fmla="*/ 2147483647 h 336"/>
              <a:gd name="T36" fmla="*/ 2147483647 w 1119"/>
              <a:gd name="T37" fmla="*/ 0 h 336"/>
              <a:gd name="T38" fmla="*/ 2147483647 w 1119"/>
              <a:gd name="T39" fmla="*/ 0 h 336"/>
              <a:gd name="T40" fmla="*/ 2147483647 w 1119"/>
              <a:gd name="T41" fmla="*/ 2147483647 h 336"/>
              <a:gd name="T42" fmla="*/ 2147483647 w 1119"/>
              <a:gd name="T43" fmla="*/ 2147483647 h 336"/>
              <a:gd name="T44" fmla="*/ 2147483647 w 1119"/>
              <a:gd name="T45" fmla="*/ 2147483647 h 336"/>
              <a:gd name="T46" fmla="*/ 2147483647 w 1119"/>
              <a:gd name="T47" fmla="*/ 2147483647 h 336"/>
              <a:gd name="T48" fmla="*/ 2147483647 w 1119"/>
              <a:gd name="T49" fmla="*/ 2147483647 h 336"/>
              <a:gd name="T50" fmla="*/ 2147483647 w 1119"/>
              <a:gd name="T51" fmla="*/ 2147483647 h 336"/>
              <a:gd name="T52" fmla="*/ 2147483647 w 1119"/>
              <a:gd name="T53" fmla="*/ 2147483647 h 336"/>
              <a:gd name="T54" fmla="*/ 2147483647 w 1119"/>
              <a:gd name="T55" fmla="*/ 2147483647 h 336"/>
              <a:gd name="T56" fmla="*/ 2147483647 w 1119"/>
              <a:gd name="T57" fmla="*/ 2147483647 h 336"/>
              <a:gd name="T58" fmla="*/ 2147483647 w 1119"/>
              <a:gd name="T59" fmla="*/ 2147483647 h 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9" h="336">
                <a:moveTo>
                  <a:pt x="1119" y="240"/>
                </a:moveTo>
                <a:lnTo>
                  <a:pt x="879" y="336"/>
                </a:lnTo>
                <a:lnTo>
                  <a:pt x="111" y="192"/>
                </a:lnTo>
                <a:cubicBezTo>
                  <a:pt x="108" y="184"/>
                  <a:pt x="5" y="164"/>
                  <a:pt x="3" y="156"/>
                </a:cubicBezTo>
                <a:cubicBezTo>
                  <a:pt x="0" y="140"/>
                  <a:pt x="34" y="133"/>
                  <a:pt x="48" y="129"/>
                </a:cubicBezTo>
                <a:cubicBezTo>
                  <a:pt x="53" y="130"/>
                  <a:pt x="99" y="148"/>
                  <a:pt x="102" y="153"/>
                </a:cubicBezTo>
                <a:cubicBezTo>
                  <a:pt x="115" y="174"/>
                  <a:pt x="133" y="105"/>
                  <a:pt x="156" y="117"/>
                </a:cubicBezTo>
                <a:cubicBezTo>
                  <a:pt x="175" y="112"/>
                  <a:pt x="213" y="142"/>
                  <a:pt x="213" y="123"/>
                </a:cubicBezTo>
                <a:lnTo>
                  <a:pt x="255" y="96"/>
                </a:lnTo>
                <a:lnTo>
                  <a:pt x="303" y="96"/>
                </a:lnTo>
                <a:lnTo>
                  <a:pt x="384" y="174"/>
                </a:lnTo>
                <a:lnTo>
                  <a:pt x="495" y="144"/>
                </a:lnTo>
                <a:lnTo>
                  <a:pt x="543" y="192"/>
                </a:lnTo>
                <a:lnTo>
                  <a:pt x="543" y="144"/>
                </a:lnTo>
                <a:lnTo>
                  <a:pt x="375" y="141"/>
                </a:lnTo>
                <a:lnTo>
                  <a:pt x="396" y="99"/>
                </a:lnTo>
                <a:lnTo>
                  <a:pt x="447" y="96"/>
                </a:lnTo>
                <a:lnTo>
                  <a:pt x="495" y="96"/>
                </a:lnTo>
                <a:lnTo>
                  <a:pt x="591" y="0"/>
                </a:lnTo>
                <a:lnTo>
                  <a:pt x="687" y="0"/>
                </a:lnTo>
                <a:lnTo>
                  <a:pt x="735" y="48"/>
                </a:lnTo>
                <a:lnTo>
                  <a:pt x="816" y="90"/>
                </a:lnTo>
                <a:lnTo>
                  <a:pt x="831" y="144"/>
                </a:lnTo>
                <a:lnTo>
                  <a:pt x="882" y="96"/>
                </a:lnTo>
                <a:lnTo>
                  <a:pt x="933" y="117"/>
                </a:lnTo>
                <a:lnTo>
                  <a:pt x="936" y="171"/>
                </a:lnTo>
                <a:lnTo>
                  <a:pt x="1023" y="144"/>
                </a:lnTo>
                <a:lnTo>
                  <a:pt x="1071" y="192"/>
                </a:lnTo>
                <a:lnTo>
                  <a:pt x="1047" y="237"/>
                </a:lnTo>
                <a:lnTo>
                  <a:pt x="1119" y="240"/>
                </a:lnTo>
                <a:close/>
              </a:path>
            </a:pathLst>
          </a:custGeom>
          <a:solidFill>
            <a:srgbClr val="EAEAEA"/>
          </a:solidFill>
          <a:ln w="28575" cap="flat" cmpd="sng">
            <a:solidFill>
              <a:srgbClr val="C0C0C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5" name="Picture 4" descr="MCj025424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990600"/>
            <a:ext cx="23622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ate Placeholder 3"/>
          <p:cNvSpPr txBox="1">
            <a:spLocks/>
          </p:cNvSpPr>
          <p:nvPr/>
        </p:nvSpPr>
        <p:spPr>
          <a:xfrm>
            <a:off x="5709084" y="6491685"/>
            <a:ext cx="1656184" cy="16573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b="1" smtClean="0">
                <a:solidFill>
                  <a:srgbClr val="AA1E2D"/>
                </a:solidFill>
              </a:rPr>
              <a:t>FOR INTERNAL USE ONLY</a:t>
            </a:r>
            <a:endParaRPr lang="de-DE" sz="800" b="1" dirty="0">
              <a:solidFill>
                <a:srgbClr val="AA1E2D"/>
              </a:solidFill>
            </a:endParaRPr>
          </a:p>
        </p:txBody>
      </p:sp>
    </p:spTree>
    <p:extLst>
      <p:ext uri="{BB962C8B-B14F-4D97-AF65-F5344CB8AC3E}">
        <p14:creationId xmlns:p14="http://schemas.microsoft.com/office/powerpoint/2010/main" val="107631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521208" y="1371600"/>
            <a:ext cx="884224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lgn="l">
              <a:spcBef>
                <a:spcPct val="0"/>
              </a:spcBef>
              <a:buClrTx/>
              <a:buSzTx/>
              <a:buFontTx/>
              <a:buNone/>
            </a:pPr>
            <a:r>
              <a:rPr lang="de-CH" altLang="en-US" sz="2400" b="1" dirty="0">
                <a:solidFill>
                  <a:srgbClr val="AA1E2D"/>
                </a:solidFill>
              </a:rPr>
              <a:t>Proportion Specification - ASTM C270</a:t>
            </a:r>
          </a:p>
        </p:txBody>
      </p:sp>
      <p:sp>
        <p:nvSpPr>
          <p:cNvPr id="25604" name="Rectangle 3"/>
          <p:cNvSpPr>
            <a:spLocks noChangeArrowheads="1"/>
          </p:cNvSpPr>
          <p:nvPr/>
        </p:nvSpPr>
        <p:spPr bwMode="auto">
          <a:xfrm>
            <a:off x="15240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spcBef>
                <a:spcPct val="20000"/>
              </a:spcBef>
              <a:spcAft>
                <a:spcPct val="30000"/>
              </a:spcAft>
              <a:buFont typeface="Wingdings" pitchFamily="2" charset="2"/>
              <a:buNone/>
            </a:pPr>
            <a:endParaRPr lang="en-US" altLang="en-US" sz="2200" dirty="0"/>
          </a:p>
        </p:txBody>
      </p:sp>
      <p:sp>
        <p:nvSpPr>
          <p:cNvPr id="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8" name="Date Placeholder 3"/>
          <p:cNvSpPr>
            <a:spLocks noGrp="1"/>
          </p:cNvSpPr>
          <p:nvPr>
            <p:ph type="dt" sz="half" idx="10"/>
          </p:nvPr>
        </p:nvSpPr>
        <p:spPr>
          <a:xfrm>
            <a:off x="5709084" y="6491685"/>
            <a:ext cx="1656184" cy="165731"/>
          </a:xfrm>
        </p:spPr>
        <p:txBody>
          <a:bodyPr/>
          <a:lstStyle/>
          <a:p>
            <a:pPr algn="r"/>
            <a:r>
              <a:rPr lang="de-DE" dirty="0" smtClean="0">
                <a:solidFill>
                  <a:srgbClr val="AA1E2D"/>
                </a:solidFill>
              </a:rPr>
              <a:t>FOR INTERNAL USE ONLY</a:t>
            </a:r>
            <a:endParaRPr lang="de-DE" dirty="0">
              <a:solidFill>
                <a:srgbClr val="AA1E2D"/>
              </a:solidFill>
            </a:endParaRPr>
          </a:p>
        </p:txBody>
      </p:sp>
      <p:sp>
        <p:nvSpPr>
          <p:cNvPr id="9" name="Slide Number Placeholder 5"/>
          <p:cNvSpPr txBox="1">
            <a:spLocks/>
          </p:cNvSpPr>
          <p:nvPr/>
        </p:nvSpPr>
        <p:spPr>
          <a:xfrm>
            <a:off x="8949444" y="6491816"/>
            <a:ext cx="432048" cy="165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E2B5F-19B1-41F4-9C65-D0E69646D5F3}" type="slidenum">
              <a:rPr lang="de-DE" sz="800" smtClean="0"/>
              <a:pPr algn="r"/>
              <a:t>10</a:t>
            </a:fld>
            <a:endParaRPr lang="de-DE" sz="800" dirty="0"/>
          </a:p>
        </p:txBody>
      </p:sp>
      <p:sp>
        <p:nvSpPr>
          <p:cNvPr id="10"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ASTM Standards and Specifications</a:t>
            </a:r>
          </a:p>
        </p:txBody>
      </p:sp>
      <p:graphicFrame>
        <p:nvGraphicFramePr>
          <p:cNvPr id="2" name="Table 1"/>
          <p:cNvGraphicFramePr>
            <a:graphicFrameLocks noGrp="1"/>
          </p:cNvGraphicFramePr>
          <p:nvPr>
            <p:extLst>
              <p:ext uri="{D42A27DB-BD31-4B8C-83A1-F6EECF244321}">
                <p14:modId xmlns:p14="http://schemas.microsoft.com/office/powerpoint/2010/main" val="915587101"/>
              </p:ext>
            </p:extLst>
          </p:nvPr>
        </p:nvGraphicFramePr>
        <p:xfrm>
          <a:off x="521208" y="1807464"/>
          <a:ext cx="8842248" cy="4535424"/>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1344168">
                  <a:extLst>
                    <a:ext uri="{9D8B030D-6E8A-4147-A177-3AD203B41FA5}">
                      <a16:colId xmlns:a16="http://schemas.microsoft.com/office/drawing/2014/main" val="20009"/>
                    </a:ext>
                  </a:extLst>
                </a:gridCol>
                <a:gridCol w="1554480">
                  <a:extLst>
                    <a:ext uri="{9D8B030D-6E8A-4147-A177-3AD203B41FA5}">
                      <a16:colId xmlns:a16="http://schemas.microsoft.com/office/drawing/2014/main" val="20010"/>
                    </a:ext>
                  </a:extLst>
                </a:gridCol>
              </a:tblGrid>
              <a:tr h="256032">
                <a:tc>
                  <a:txBody>
                    <a:bodyPr/>
                    <a:lstStyle/>
                    <a:p>
                      <a:endParaRPr lang="en-US" sz="1200" dirty="0"/>
                    </a:p>
                  </a:txBody>
                  <a:tcPr marL="0" marR="0" marT="0" marB="0" anchor="ctr">
                    <a:solidFill>
                      <a:schemeClr val="bg1"/>
                    </a:solidFill>
                  </a:tcPr>
                </a:tc>
                <a:tc>
                  <a:txBody>
                    <a:bodyPr/>
                    <a:lstStyle/>
                    <a:p>
                      <a:endParaRPr lang="en-US" sz="1200" dirty="0"/>
                    </a:p>
                  </a:txBody>
                  <a:tcPr marL="0" marR="0" marT="0" marB="0" anchor="ctr">
                    <a:lnR w="12700" cap="flat" cmpd="sng" algn="ctr">
                      <a:solidFill>
                        <a:srgbClr val="AA1E2D"/>
                      </a:solidFill>
                      <a:prstDash val="solid"/>
                      <a:round/>
                      <a:headEnd type="none" w="med" len="med"/>
                      <a:tailEnd type="none" w="med" len="med"/>
                    </a:lnR>
                    <a:solidFill>
                      <a:schemeClr val="bg1"/>
                    </a:solidFill>
                  </a:tcPr>
                </a:tc>
                <a:tc gridSpan="8">
                  <a:txBody>
                    <a:bodyPr/>
                    <a:lstStyle/>
                    <a:p>
                      <a:pPr algn="ctr"/>
                      <a:r>
                        <a:rPr lang="en-US" sz="1200" dirty="0" smtClean="0"/>
                        <a:t>Proportions by Volume (Cementitious</a:t>
                      </a:r>
                      <a:r>
                        <a:rPr lang="en-US" sz="1200" baseline="0" dirty="0" smtClean="0"/>
                        <a:t> Materials)</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hMerge="1">
                  <a:txBody>
                    <a:bodyPr/>
                    <a:lstStyle/>
                    <a:p>
                      <a:endParaRPr lang="en-US" sz="1200" dirty="0"/>
                    </a:p>
                  </a:txBody>
                  <a:tcPr marL="0" marR="0" marT="0" marB="0" anchor="ctr"/>
                </a:tc>
                <a:tc hMerge="1">
                  <a:txBody>
                    <a:bodyPr/>
                    <a:lstStyle/>
                    <a:p>
                      <a:endParaRPr lang="en-US" sz="1200" dirty="0"/>
                    </a:p>
                  </a:txBody>
                  <a:tcPr marL="0" marR="0" marT="0" marB="0" anchor="ctr"/>
                </a:tc>
                <a:tc hMerge="1">
                  <a:txBody>
                    <a:bodyPr/>
                    <a:lstStyle/>
                    <a:p>
                      <a:endParaRPr lang="en-US" sz="1200" dirty="0"/>
                    </a:p>
                  </a:txBody>
                  <a:tcPr marL="0" marR="0" marT="0" marB="0" anchor="ctr"/>
                </a:tc>
                <a:tc hMerge="1">
                  <a:txBody>
                    <a:bodyPr/>
                    <a:lstStyle/>
                    <a:p>
                      <a:endParaRPr lang="en-US" sz="1200" dirty="0"/>
                    </a:p>
                  </a:txBody>
                  <a:tcPr marL="0" marR="0" marT="0" marB="0" anchor="ctr"/>
                </a:tc>
                <a:tc hMerge="1">
                  <a:txBody>
                    <a:bodyPr/>
                    <a:lstStyle/>
                    <a:p>
                      <a:endParaRPr lang="en-US" sz="1200" dirty="0"/>
                    </a:p>
                  </a:txBody>
                  <a:tcPr marL="0" marR="0" marT="0" marB="0" anchor="ctr"/>
                </a:tc>
                <a:tc hMerge="1">
                  <a:txBody>
                    <a:bodyPr/>
                    <a:lstStyle/>
                    <a:p>
                      <a:endParaRPr lang="en-US" sz="1200" dirty="0"/>
                    </a:p>
                  </a:txBody>
                  <a:tcPr marL="0" marR="0" marT="0" marB="0" anchor="ctr"/>
                </a:tc>
                <a:tc hMerge="1">
                  <a:txBody>
                    <a:bodyPr/>
                    <a:lstStyle/>
                    <a:p>
                      <a:endParaRPr lang="en-US" sz="1200" dirty="0"/>
                    </a:p>
                  </a:txBody>
                  <a:tcPr marL="0" marR="0" marT="0" marB="0" anchor="ctr"/>
                </a:tc>
                <a:tc>
                  <a:txBody>
                    <a:bodyPr/>
                    <a:lstStyle/>
                    <a:p>
                      <a:endParaRPr lang="en-US" sz="1200" dirty="0"/>
                    </a:p>
                  </a:txBody>
                  <a:tcPr marL="0" marR="0" marT="0" marB="0" anchor="ctr">
                    <a:lnL w="12700" cap="flat" cmpd="sng" algn="ctr">
                      <a:solidFill>
                        <a:srgbClr val="AA1E2D"/>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237744">
                <a:tc>
                  <a:txBody>
                    <a:bodyPr/>
                    <a:lstStyle/>
                    <a:p>
                      <a:endParaRPr lang="en-US" sz="1200" dirty="0"/>
                    </a:p>
                  </a:txBody>
                  <a:tcPr marL="0" marR="0" marT="0" marB="0" anchor="ctr">
                    <a:solidFill>
                      <a:schemeClr val="bg1"/>
                    </a:solidFill>
                  </a:tcPr>
                </a:tc>
                <a:tc>
                  <a:txBody>
                    <a:bodyPr/>
                    <a:lstStyle/>
                    <a:p>
                      <a:endParaRPr lang="en-US" sz="1200" dirty="0"/>
                    </a:p>
                  </a:txBody>
                  <a:tcPr marL="0" marR="0" marT="0" marB="0" anchor="ctr">
                    <a:lnR w="12700" cap="flat" cmpd="sng" algn="ctr">
                      <a:solidFill>
                        <a:srgbClr val="AA1E2D"/>
                      </a:solidFill>
                      <a:prstDash val="solid"/>
                      <a:round/>
                      <a:headEnd type="none" w="med" len="med"/>
                      <a:tailEnd type="none" w="med" len="med"/>
                    </a:lnR>
                    <a:solidFill>
                      <a:schemeClr val="bg1"/>
                    </a:solidFill>
                  </a:tcPr>
                </a:tc>
                <a:tc rowSpan="3">
                  <a:txBody>
                    <a:bodyPr/>
                    <a:lstStyle/>
                    <a:p>
                      <a:pPr algn="ctr"/>
                      <a:r>
                        <a:rPr lang="en-US" sz="1200" b="1" dirty="0" smtClean="0"/>
                        <a:t>Portland Cement</a:t>
                      </a:r>
                    </a:p>
                    <a:p>
                      <a:pPr algn="ctr"/>
                      <a:r>
                        <a:rPr lang="en-US" sz="1200" b="1" dirty="0" smtClean="0"/>
                        <a:t>or</a:t>
                      </a:r>
                    </a:p>
                    <a:p>
                      <a:pPr algn="ctr"/>
                      <a:r>
                        <a:rPr lang="en-US" sz="1200" b="1" dirty="0" smtClean="0"/>
                        <a:t>Blended Cement</a:t>
                      </a:r>
                      <a:endParaRPr lang="en-US" sz="1200" b="1"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rowSpan="2" gridSpan="3">
                  <a:txBody>
                    <a:bodyPr/>
                    <a:lstStyle/>
                    <a:p>
                      <a:pPr algn="ctr"/>
                      <a:r>
                        <a:rPr lang="en-US" sz="1200" b="1" dirty="0" smtClean="0"/>
                        <a:t>Masonry</a:t>
                      </a:r>
                    </a:p>
                    <a:p>
                      <a:pPr algn="ctr"/>
                      <a:r>
                        <a:rPr lang="en-US" sz="1200" b="1" dirty="0" smtClean="0"/>
                        <a:t>Cement</a:t>
                      </a:r>
                      <a:endParaRPr lang="en-US" sz="1200" b="1"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rowSpan="2" hMerge="1">
                  <a:txBody>
                    <a:bodyPr/>
                    <a:lstStyle/>
                    <a:p>
                      <a:endParaRPr lang="en-US" sz="1200" dirty="0"/>
                    </a:p>
                  </a:txBody>
                  <a:tcPr marL="0" marR="0" marT="0" marB="0" anchor="ctr"/>
                </a:tc>
                <a:tc rowSpan="2" hMerge="1">
                  <a:txBody>
                    <a:bodyPr/>
                    <a:lstStyle/>
                    <a:p>
                      <a:endParaRPr lang="en-US" sz="1200" dirty="0"/>
                    </a:p>
                  </a:txBody>
                  <a:tcPr marL="0" marR="0" marT="0" marB="0" anchor="ctr"/>
                </a:tc>
                <a:tc rowSpan="2" gridSpan="3">
                  <a:txBody>
                    <a:bodyPr/>
                    <a:lstStyle/>
                    <a:p>
                      <a:pPr algn="ctr"/>
                      <a:r>
                        <a:rPr lang="en-US" sz="1200" b="1" dirty="0" smtClean="0"/>
                        <a:t>Mortar</a:t>
                      </a:r>
                    </a:p>
                    <a:p>
                      <a:pPr algn="ctr"/>
                      <a:r>
                        <a:rPr lang="en-US" sz="1200" b="1" dirty="0" smtClean="0"/>
                        <a:t>Cement</a:t>
                      </a:r>
                      <a:endParaRPr lang="en-US" sz="1200" b="1"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rowSpan="2" hMerge="1">
                  <a:txBody>
                    <a:bodyPr/>
                    <a:lstStyle/>
                    <a:p>
                      <a:endParaRPr lang="en-US" sz="1200" dirty="0"/>
                    </a:p>
                  </a:txBody>
                  <a:tcPr marL="0" marR="0" marT="0" marB="0" anchor="ctr"/>
                </a:tc>
                <a:tc rowSpan="2" hMerge="1">
                  <a:txBody>
                    <a:bodyPr/>
                    <a:lstStyle/>
                    <a:p>
                      <a:endParaRPr lang="en-US" sz="1200" dirty="0"/>
                    </a:p>
                  </a:txBody>
                  <a:tcPr marL="0" marR="0" marT="0" marB="0" anchor="ctr"/>
                </a:tc>
                <a:tc rowSpan="3">
                  <a:txBody>
                    <a:bodyPr/>
                    <a:lstStyle/>
                    <a:p>
                      <a:pPr algn="ctr"/>
                      <a:r>
                        <a:rPr lang="en-US" sz="1200" b="1" dirty="0" smtClean="0"/>
                        <a:t>Hydrated Lime </a:t>
                      </a:r>
                      <a:endParaRPr lang="en-US" sz="1200" b="1" dirty="0"/>
                    </a:p>
                    <a:p>
                      <a:pPr algn="ctr"/>
                      <a:r>
                        <a:rPr lang="en-US" sz="1200" b="1" dirty="0" smtClean="0"/>
                        <a:t>or</a:t>
                      </a:r>
                      <a:endParaRPr lang="en-US" sz="1200" b="1" dirty="0"/>
                    </a:p>
                    <a:p>
                      <a:pPr algn="ctr"/>
                      <a:r>
                        <a:rPr lang="en-US" sz="1200" b="1" dirty="0" smtClean="0"/>
                        <a:t>Lime</a:t>
                      </a:r>
                      <a:r>
                        <a:rPr lang="en-US" sz="1200" b="1" baseline="0" dirty="0" smtClean="0"/>
                        <a:t> Putty</a:t>
                      </a:r>
                      <a:endParaRPr lang="en-US" sz="1200" b="1"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rowSpan="3">
                  <a:txBody>
                    <a:bodyPr/>
                    <a:lstStyle/>
                    <a:p>
                      <a:pPr algn="ctr"/>
                      <a:r>
                        <a:rPr lang="en-US" sz="1200" b="1" dirty="0" smtClean="0"/>
                        <a:t>Aggregate Ratio</a:t>
                      </a:r>
                    </a:p>
                    <a:p>
                      <a:pPr algn="ctr"/>
                      <a:r>
                        <a:rPr lang="en-US" sz="1200" b="1" dirty="0" smtClean="0"/>
                        <a:t>(Measured</a:t>
                      </a:r>
                      <a:r>
                        <a:rPr lang="en-US" sz="1200" b="1" baseline="0" dirty="0" smtClean="0"/>
                        <a:t> in Damp, Loose Conditions)</a:t>
                      </a:r>
                      <a:endParaRPr lang="en-US" sz="1200" b="1"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01"/>
                  </a:ext>
                </a:extLst>
              </a:tr>
              <a:tr h="237744">
                <a:tc>
                  <a:txBody>
                    <a:bodyPr/>
                    <a:lstStyle/>
                    <a:p>
                      <a:endParaRPr lang="en-US" sz="1200" dirty="0"/>
                    </a:p>
                  </a:txBody>
                  <a:tcPr marL="0" marR="0" marT="0" marB="0" anchor="ctr">
                    <a:solidFill>
                      <a:schemeClr val="bg1"/>
                    </a:solidFill>
                  </a:tcPr>
                </a:tc>
                <a:tc>
                  <a:txBody>
                    <a:bodyPr/>
                    <a:lstStyle/>
                    <a:p>
                      <a:endParaRPr lang="en-US" sz="1200" dirty="0"/>
                    </a:p>
                  </a:txBody>
                  <a:tcPr marL="0" marR="0" marT="0" marB="0" anchor="ctr">
                    <a:lnR w="12700" cap="flat" cmpd="sng" algn="ctr">
                      <a:solidFill>
                        <a:srgbClr val="AA1E2D"/>
                      </a:solidFill>
                      <a:prstDash val="solid"/>
                      <a:round/>
                      <a:headEnd type="none" w="med" len="med"/>
                      <a:tailEnd type="none" w="med" len="med"/>
                    </a:lnR>
                    <a:solidFill>
                      <a:schemeClr val="bg1"/>
                    </a:solidFill>
                  </a:tcPr>
                </a:tc>
                <a:tc vMerge="1">
                  <a:txBody>
                    <a:bodyPr/>
                    <a:lstStyle/>
                    <a:p>
                      <a:endParaRPr lang="en-US" sz="1200" dirty="0"/>
                    </a:p>
                  </a:txBody>
                  <a:tcPr marL="0" marR="0" marT="0" marB="0" anchor="ctr"/>
                </a:tc>
                <a:tc gridSpan="3" vMerge="1">
                  <a:txBody>
                    <a:bodyPr/>
                    <a:lstStyle/>
                    <a:p>
                      <a:endParaRPr lang="en-US" sz="1200"/>
                    </a:p>
                  </a:txBody>
                  <a:tcPr marL="0" marR="0" marT="0" marB="0" anchor="ctr"/>
                </a:tc>
                <a:tc hMerge="1" vMerge="1">
                  <a:txBody>
                    <a:bodyPr/>
                    <a:lstStyle/>
                    <a:p>
                      <a:endParaRPr lang="en-US" sz="1200" dirty="0"/>
                    </a:p>
                  </a:txBody>
                  <a:tcPr marL="0" marR="0" marT="0" marB="0" anchor="ctr"/>
                </a:tc>
                <a:tc hMerge="1" vMerge="1">
                  <a:txBody>
                    <a:bodyPr/>
                    <a:lstStyle/>
                    <a:p>
                      <a:endParaRPr lang="en-US" sz="1200" dirty="0"/>
                    </a:p>
                  </a:txBody>
                  <a:tcPr marL="0" marR="0" marT="0" marB="0" anchor="ctr"/>
                </a:tc>
                <a:tc gridSpan="3" vMerge="1">
                  <a:txBody>
                    <a:bodyPr/>
                    <a:lstStyle/>
                    <a:p>
                      <a:endParaRPr lang="en-US" sz="1200" dirty="0"/>
                    </a:p>
                  </a:txBody>
                  <a:tcPr marL="0" marR="0" marT="0" marB="0" anchor="ctr"/>
                </a:tc>
                <a:tc hMerge="1" vMerge="1">
                  <a:txBody>
                    <a:bodyPr/>
                    <a:lstStyle/>
                    <a:p>
                      <a:endParaRPr lang="en-US" sz="1200" dirty="0"/>
                    </a:p>
                  </a:txBody>
                  <a:tcPr marL="0" marR="0" marT="0" marB="0" anchor="ctr"/>
                </a:tc>
                <a:tc hMerge="1" vMerge="1">
                  <a:txBody>
                    <a:bodyPr/>
                    <a:lstStyle/>
                    <a:p>
                      <a:endParaRPr lang="en-US" sz="1200" dirty="0"/>
                    </a:p>
                  </a:txBody>
                  <a:tcPr marL="0" marR="0" marT="0" marB="0" anchor="ctr"/>
                </a:tc>
                <a:tc vMerge="1">
                  <a:txBody>
                    <a:bodyPr/>
                    <a:lstStyle/>
                    <a:p>
                      <a:endParaRPr lang="en-US" sz="1200" dirty="0"/>
                    </a:p>
                  </a:txBody>
                  <a:tcPr marL="0" marR="0" marT="0" marB="0" anchor="ctr"/>
                </a:tc>
                <a:tc vMerge="1">
                  <a:txBody>
                    <a:bodyPr/>
                    <a:lstStyle/>
                    <a:p>
                      <a:endParaRPr lang="en-US" sz="1200" dirty="0"/>
                    </a:p>
                  </a:txBody>
                  <a:tcPr marL="0" marR="0" marT="0" marB="0" anchor="ctr"/>
                </a:tc>
                <a:extLst>
                  <a:ext uri="{0D108BD9-81ED-4DB2-BD59-A6C34878D82A}">
                    <a16:rowId xmlns:a16="http://schemas.microsoft.com/office/drawing/2014/main" val="10002"/>
                  </a:ext>
                </a:extLst>
              </a:tr>
              <a:tr h="237744">
                <a:tc>
                  <a:txBody>
                    <a:bodyPr/>
                    <a:lstStyle/>
                    <a:p>
                      <a:endParaRPr lang="en-US" sz="1200" dirty="0"/>
                    </a:p>
                  </a:txBody>
                  <a:tcPr marL="0" marR="0" marT="0" marB="0" anchor="ctr">
                    <a:lnB w="28575" cap="flat" cmpd="sng" algn="ctr">
                      <a:solidFill>
                        <a:srgbClr val="AA1E2D"/>
                      </a:solidFill>
                      <a:prstDash val="solid"/>
                      <a:round/>
                      <a:headEnd type="none" w="med" len="med"/>
                      <a:tailEnd type="none" w="med" len="med"/>
                    </a:lnB>
                    <a:solidFill>
                      <a:schemeClr val="bg1"/>
                    </a:solidFill>
                  </a:tcPr>
                </a:tc>
                <a:tc>
                  <a:txBody>
                    <a:bodyPr/>
                    <a:lstStyle/>
                    <a:p>
                      <a:endParaRPr lang="en-US" sz="1200"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solidFill>
                      <a:schemeClr val="bg1"/>
                    </a:solidFill>
                  </a:tcPr>
                </a:tc>
                <a:tc vMerge="1">
                  <a:txBody>
                    <a:bodyPr/>
                    <a:lstStyle/>
                    <a:p>
                      <a:endParaRPr lang="en-US" sz="1200"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b="1" dirty="0" smtClean="0"/>
                        <a:t>M</a:t>
                      </a:r>
                      <a:endParaRPr lang="en-US" sz="1200" b="1"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a:txBody>
                    <a:bodyPr/>
                    <a:lstStyle/>
                    <a:p>
                      <a:pPr algn="ctr"/>
                      <a:r>
                        <a:rPr lang="en-US" sz="1200" b="1" dirty="0" smtClean="0"/>
                        <a:t>S</a:t>
                      </a:r>
                      <a:endParaRPr lang="en-US" sz="1200" b="1"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b="1" dirty="0" smtClean="0"/>
                        <a:t>N</a:t>
                      </a:r>
                      <a:endParaRPr lang="en-US" sz="1200" b="1"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b="1" dirty="0" smtClean="0"/>
                        <a:t>M</a:t>
                      </a:r>
                      <a:endParaRPr lang="en-US" sz="1200" b="1"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a:txBody>
                    <a:bodyPr/>
                    <a:lstStyle/>
                    <a:p>
                      <a:pPr algn="ctr"/>
                      <a:r>
                        <a:rPr lang="en-US" sz="1200" b="1" dirty="0" smtClean="0"/>
                        <a:t>S</a:t>
                      </a:r>
                      <a:endParaRPr lang="en-US" sz="1200" b="1"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b="1" dirty="0" smtClean="0"/>
                        <a:t>N</a:t>
                      </a:r>
                      <a:endParaRPr lang="en-US" sz="1200" b="1"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vMerge="1">
                  <a:txBody>
                    <a:bodyPr/>
                    <a:lstStyle/>
                    <a:p>
                      <a:endParaRPr lang="en-US" sz="1200" dirty="0"/>
                    </a:p>
                  </a:txBody>
                  <a:tcPr marL="0" marR="0" marT="0" marB="0" anchor="ctr">
                    <a:lnB w="28575" cap="flat" cmpd="sng" algn="ctr">
                      <a:solidFill>
                        <a:srgbClr val="AA1E2D"/>
                      </a:solidFill>
                      <a:prstDash val="solid"/>
                      <a:round/>
                      <a:headEnd type="none" w="med" len="med"/>
                      <a:tailEnd type="none" w="med" len="med"/>
                    </a:lnB>
                  </a:tcPr>
                </a:tc>
                <a:tc vMerge="1">
                  <a:txBody>
                    <a:bodyPr/>
                    <a:lstStyle/>
                    <a:p>
                      <a:endParaRPr lang="en-US" sz="1200" dirty="0"/>
                    </a:p>
                  </a:txBody>
                  <a:tcPr marL="0" marR="0" marT="0" marB="0" anchor="ctr">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03"/>
                  </a:ext>
                </a:extLst>
              </a:tr>
              <a:tr h="237744">
                <a:tc rowSpan="4">
                  <a:txBody>
                    <a:bodyPr/>
                    <a:lstStyle/>
                    <a:p>
                      <a:r>
                        <a:rPr lang="en-US" sz="1200" b="1" dirty="0" smtClean="0"/>
                        <a:t>Cement -</a:t>
                      </a:r>
                    </a:p>
                    <a:p>
                      <a:r>
                        <a:rPr lang="en-US" sz="1200" b="1" dirty="0" smtClean="0"/>
                        <a:t>Lime</a:t>
                      </a:r>
                      <a:endParaRPr lang="en-US" sz="1200" b="1" dirty="0"/>
                    </a:p>
                  </a:txBody>
                  <a:tcPr marL="182880" marR="0" marT="0" marB="0" anchor="ctr">
                    <a:lnT w="28575" cap="flat" cmpd="sng" algn="ctr">
                      <a:solidFill>
                        <a:srgbClr val="AA1E2D"/>
                      </a:solidFill>
                      <a:prstDash val="solid"/>
                      <a:round/>
                      <a:headEnd type="none" w="med" len="med"/>
                      <a:tailEnd type="none" w="med" len="med"/>
                    </a:lnT>
                    <a:lnB w="28575" cap="flat" cmpd="sng" algn="ctr">
                      <a:solidFill>
                        <a:srgbClr val="AA1E2D"/>
                      </a:solidFill>
                      <a:prstDash val="solid"/>
                      <a:round/>
                      <a:headEnd type="none" w="med" len="med"/>
                      <a:tailEnd type="none" w="med" len="med"/>
                    </a:lnB>
                  </a:tcPr>
                </a:tc>
                <a:tc>
                  <a:txBody>
                    <a:bodyPr/>
                    <a:lstStyle/>
                    <a:p>
                      <a:pPr algn="ctr"/>
                      <a:r>
                        <a:rPr lang="en-US" sz="1200" b="1" dirty="0" smtClean="0"/>
                        <a:t>M</a:t>
                      </a:r>
                      <a:endParaRPr lang="en-US" sz="1200" b="1"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t>1</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mn-lt"/>
                          <a:cs typeface="Arial"/>
                        </a:rPr>
                        <a:t>¼</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rowSpan="15">
                  <a:txBody>
                    <a:bodyPr/>
                    <a:lstStyle/>
                    <a:p>
                      <a:pPr algn="ctr"/>
                      <a:r>
                        <a:rPr lang="en-US" sz="1200" dirty="0" smtClean="0"/>
                        <a:t>Not less than 2</a:t>
                      </a:r>
                      <a:r>
                        <a:rPr lang="en-US" sz="1200" dirty="0" smtClean="0">
                          <a:latin typeface="Arial"/>
                          <a:cs typeface="Arial"/>
                        </a:rPr>
                        <a:t>¼ and not more than 3 times the sum of the separate </a:t>
                      </a:r>
                      <a:r>
                        <a:rPr lang="en-US" sz="1200" baseline="0" dirty="0" smtClean="0">
                          <a:latin typeface="Arial"/>
                          <a:cs typeface="Arial"/>
                        </a:rPr>
                        <a:t> volumes of cementitious materials</a:t>
                      </a:r>
                      <a:endParaRPr lang="en-US" sz="1200" dirty="0"/>
                    </a:p>
                  </a:txBody>
                  <a:tcPr marL="137160" marR="137160" marT="0" marB="0" anchor="ctr">
                    <a:lnL w="12700" cap="flat" cmpd="sng" algn="ctr">
                      <a:solidFill>
                        <a:srgbClr val="AA1E2D"/>
                      </a:solidFill>
                      <a:prstDash val="solid"/>
                      <a:round/>
                      <a:headEnd type="none" w="med" len="med"/>
                      <a:tailEnd type="none" w="med" len="med"/>
                    </a:lnL>
                    <a:lnT w="28575" cap="flat" cmpd="sng" algn="ctr">
                      <a:solidFill>
                        <a:srgbClr val="AA1E2D"/>
                      </a:solidFill>
                      <a:prstDash val="solid"/>
                      <a:round/>
                      <a:headEnd type="none" w="med" len="med"/>
                      <a:tailEnd type="none" w="med" len="med"/>
                    </a:lnT>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04"/>
                  </a:ext>
                </a:extLst>
              </a:tr>
              <a:tr h="237744">
                <a:tc vMerge="1">
                  <a:txBody>
                    <a:bodyPr/>
                    <a:lstStyle/>
                    <a:p>
                      <a:endParaRPr lang="en-US" sz="1200" b="1" dirty="0"/>
                    </a:p>
                  </a:txBody>
                  <a:tcPr marL="0" marR="0" marT="0" marB="0" anchor="ctr"/>
                </a:tc>
                <a:tc>
                  <a:txBody>
                    <a:bodyPr/>
                    <a:lstStyle/>
                    <a:p>
                      <a:pPr algn="ctr"/>
                      <a:r>
                        <a:rPr lang="en-US" sz="1200" b="1" dirty="0" smtClean="0"/>
                        <a:t>S</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t>1</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t>Over </a:t>
                      </a:r>
                      <a:r>
                        <a:rPr lang="en-US" sz="1200" dirty="0" smtClean="0">
                          <a:latin typeface="+mn-lt"/>
                          <a:cs typeface="Arial"/>
                        </a:rPr>
                        <a:t>¼ to </a:t>
                      </a:r>
                      <a:r>
                        <a:rPr lang="en-US" sz="1200" dirty="0" smtClean="0">
                          <a:latin typeface="Arial"/>
                          <a:cs typeface="Arial"/>
                        </a:rPr>
                        <a:t>½</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05"/>
                  </a:ext>
                </a:extLst>
              </a:tr>
              <a:tr h="237744">
                <a:tc vMerge="1">
                  <a:txBody>
                    <a:bodyPr/>
                    <a:lstStyle/>
                    <a:p>
                      <a:endParaRPr lang="en-US" sz="1200" b="1" dirty="0"/>
                    </a:p>
                  </a:txBody>
                  <a:tcPr marL="0" marR="0" marT="0" marB="0" anchor="ctr"/>
                </a:tc>
                <a:tc>
                  <a:txBody>
                    <a:bodyPr/>
                    <a:lstStyle/>
                    <a:p>
                      <a:pPr algn="ctr"/>
                      <a:r>
                        <a:rPr lang="en-US" sz="1200" b="1" dirty="0" smtClean="0"/>
                        <a:t>N</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t>1</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t>Over </a:t>
                      </a:r>
                      <a:r>
                        <a:rPr lang="en-US" sz="1200" dirty="0" smtClean="0">
                          <a:latin typeface="Arial"/>
                          <a:cs typeface="Arial"/>
                        </a:rPr>
                        <a:t>½ to 1¼</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06"/>
                  </a:ext>
                </a:extLst>
              </a:tr>
              <a:tr h="237744">
                <a:tc vMerge="1">
                  <a:txBody>
                    <a:bodyPr/>
                    <a:lstStyle/>
                    <a:p>
                      <a:endParaRPr lang="en-US" sz="1200" b="1"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b="1" dirty="0" smtClean="0"/>
                        <a:t>O</a:t>
                      </a:r>
                      <a:endParaRPr lang="en-US" sz="1200" b="1"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t>1</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t>Over 1</a:t>
                      </a:r>
                      <a:r>
                        <a:rPr lang="en-US" sz="1200" dirty="0" smtClean="0">
                          <a:latin typeface="Arial"/>
                          <a:cs typeface="Arial"/>
                        </a:rPr>
                        <a:t>¼ to 2½</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vMerge="1">
                  <a:txBody>
                    <a:bodyPr/>
                    <a:lstStyle/>
                    <a:p>
                      <a:pPr algn="ctr"/>
                      <a:endParaRPr lang="en-US" sz="1200" dirty="0"/>
                    </a:p>
                  </a:txBody>
                  <a:tcPr marL="0" marR="0" marT="0" marB="0" anchor="ctr">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07"/>
                  </a:ext>
                </a:extLst>
              </a:tr>
              <a:tr h="237744">
                <a:tc rowSpan="6">
                  <a:txBody>
                    <a:bodyPr/>
                    <a:lstStyle/>
                    <a:p>
                      <a:r>
                        <a:rPr lang="en-US" sz="1200" b="1" dirty="0" smtClean="0"/>
                        <a:t>Masonry Cement</a:t>
                      </a:r>
                      <a:endParaRPr lang="en-US" sz="1200" b="1" dirty="0"/>
                    </a:p>
                  </a:txBody>
                  <a:tcPr marL="182880" marR="0" marT="0" marB="0" anchor="ctr">
                    <a:lnT w="28575" cap="flat" cmpd="sng" algn="ctr">
                      <a:solidFill>
                        <a:srgbClr val="AA1E2D"/>
                      </a:solidFill>
                      <a:prstDash val="solid"/>
                      <a:round/>
                      <a:headEnd type="none" w="med" len="med"/>
                      <a:tailEnd type="none" w="med" len="med"/>
                    </a:lnT>
                    <a:lnB w="28575" cap="flat" cmpd="sng" algn="ctr">
                      <a:solidFill>
                        <a:srgbClr val="AA1E2D"/>
                      </a:solidFill>
                      <a:prstDash val="solid"/>
                      <a:round/>
                      <a:headEnd type="none" w="med" len="med"/>
                      <a:tailEnd type="none" w="med" len="med"/>
                    </a:lnB>
                  </a:tcPr>
                </a:tc>
                <a:tc>
                  <a:txBody>
                    <a:bodyPr/>
                    <a:lstStyle/>
                    <a:p>
                      <a:pPr algn="ctr"/>
                      <a:r>
                        <a:rPr lang="en-US" sz="1200" b="1" dirty="0" smtClean="0"/>
                        <a:t>M</a:t>
                      </a:r>
                      <a:endParaRPr lang="en-US" sz="1200" b="1"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t>1</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T w="28575" cap="flat" cmpd="sng" algn="ctr">
                      <a:solidFill>
                        <a:srgbClr val="AA1E2D"/>
                      </a:solidFill>
                      <a:prstDash val="solid"/>
                      <a:round/>
                      <a:headEnd type="none" w="med" len="med"/>
                      <a:tailEnd type="none" w="med" len="med"/>
                    </a:lnT>
                  </a:tcPr>
                </a:tc>
                <a:tc>
                  <a:txBody>
                    <a:bodyPr/>
                    <a:lstStyle/>
                    <a:p>
                      <a:pPr algn="ctr"/>
                      <a:r>
                        <a:rPr lang="en-US" sz="1200" dirty="0" smtClean="0"/>
                        <a:t>1</a:t>
                      </a:r>
                      <a:endParaRPr lang="en-US" sz="1200"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vMerge="1">
                  <a:txBody>
                    <a:bodyPr/>
                    <a:lstStyle/>
                    <a:p>
                      <a:pPr algn="ctr"/>
                      <a:endParaRPr lang="en-US" sz="1200" dirty="0"/>
                    </a:p>
                  </a:txBody>
                  <a:tcPr marL="0" marR="0" marT="0" marB="0" anchor="ctr">
                    <a:lnT w="28575" cap="flat" cmpd="sng" algn="ctr">
                      <a:solidFill>
                        <a:srgbClr val="AA1E2D"/>
                      </a:solidFill>
                      <a:prstDash val="solid"/>
                      <a:round/>
                      <a:headEnd type="none" w="med" len="med"/>
                      <a:tailEnd type="none" w="med" len="med"/>
                    </a:lnT>
                  </a:tcPr>
                </a:tc>
                <a:extLst>
                  <a:ext uri="{0D108BD9-81ED-4DB2-BD59-A6C34878D82A}">
                    <a16:rowId xmlns:a16="http://schemas.microsoft.com/office/drawing/2014/main" val="10008"/>
                  </a:ext>
                </a:extLst>
              </a:tr>
              <a:tr h="237744">
                <a:tc vMerge="1">
                  <a:txBody>
                    <a:bodyPr/>
                    <a:lstStyle/>
                    <a:p>
                      <a:endParaRPr lang="en-US" sz="1200" b="1" dirty="0"/>
                    </a:p>
                  </a:txBody>
                  <a:tcPr marL="0" marR="0" marT="0" marB="0" anchor="ctr"/>
                </a:tc>
                <a:tc>
                  <a:txBody>
                    <a:bodyPr/>
                    <a:lstStyle/>
                    <a:p>
                      <a:pPr algn="ctr"/>
                      <a:r>
                        <a:rPr lang="en-US" sz="1200" b="1" dirty="0" smtClean="0"/>
                        <a:t>M</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1</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09"/>
                  </a:ext>
                </a:extLst>
              </a:tr>
              <a:tr h="237744">
                <a:tc vMerge="1">
                  <a:txBody>
                    <a:bodyPr/>
                    <a:lstStyle/>
                    <a:p>
                      <a:endParaRPr lang="en-US" sz="1200" b="1" dirty="0"/>
                    </a:p>
                  </a:txBody>
                  <a:tcPr marL="0" marR="0" marT="0" marB="0" anchor="ctr"/>
                </a:tc>
                <a:tc>
                  <a:txBody>
                    <a:bodyPr/>
                    <a:lstStyle/>
                    <a:p>
                      <a:pPr algn="ctr"/>
                      <a:r>
                        <a:rPr lang="en-US" sz="1200" b="1" dirty="0" smtClean="0"/>
                        <a:t>S</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½</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t>1</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10"/>
                  </a:ext>
                </a:extLst>
              </a:tr>
              <a:tr h="237744">
                <a:tc vMerge="1">
                  <a:txBody>
                    <a:bodyPr/>
                    <a:lstStyle/>
                    <a:p>
                      <a:endParaRPr lang="en-US" sz="1200" b="1" dirty="0"/>
                    </a:p>
                  </a:txBody>
                  <a:tcPr marL="0" marR="0" marT="0" marB="0" anchor="ctr"/>
                </a:tc>
                <a:tc>
                  <a:txBody>
                    <a:bodyPr/>
                    <a:lstStyle/>
                    <a:p>
                      <a:pPr algn="ctr"/>
                      <a:r>
                        <a:rPr lang="en-US" sz="1200" b="1" dirty="0" smtClean="0"/>
                        <a:t>S</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a:rPr>
                        <a:t>—</a:t>
                      </a:r>
                      <a:endParaRPr lang="en-US" sz="1200" dirty="0" smtClean="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t>1</a:t>
                      </a:r>
                      <a:endParaRPr lang="en-US" sz="12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a:rPr>
                        <a:t>—</a:t>
                      </a:r>
                      <a:endParaRPr lang="en-US" sz="1200" dirty="0" smtClean="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11"/>
                  </a:ext>
                </a:extLst>
              </a:tr>
              <a:tr h="237744">
                <a:tc vMerge="1">
                  <a:txBody>
                    <a:bodyPr/>
                    <a:lstStyle/>
                    <a:p>
                      <a:endParaRPr lang="en-US" sz="1200" b="1" dirty="0"/>
                    </a:p>
                  </a:txBody>
                  <a:tcPr marL="0" marR="0" marT="0" marB="0" anchor="ctr"/>
                </a:tc>
                <a:tc>
                  <a:txBody>
                    <a:bodyPr/>
                    <a:lstStyle/>
                    <a:p>
                      <a:pPr algn="ctr"/>
                      <a:r>
                        <a:rPr lang="en-US" sz="1200" b="1" dirty="0" smtClean="0"/>
                        <a:t>N</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t>1</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12"/>
                  </a:ext>
                </a:extLst>
              </a:tr>
              <a:tr h="237744">
                <a:tc vMerge="1">
                  <a:txBody>
                    <a:bodyPr/>
                    <a:lstStyle/>
                    <a:p>
                      <a:endParaRPr lang="en-US" sz="1200" b="1"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b="1" dirty="0" smtClean="0"/>
                        <a:t>O</a:t>
                      </a:r>
                      <a:endParaRPr lang="en-US" sz="1200" b="1"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dirty="0" smtClean="0"/>
                        <a:t>1</a:t>
                      </a:r>
                      <a:endParaRPr lang="en-US" sz="1200"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vMerge="1">
                  <a:txBody>
                    <a:bodyPr/>
                    <a:lstStyle/>
                    <a:p>
                      <a:pPr algn="ctr"/>
                      <a:endParaRPr lang="en-US" sz="1200" dirty="0"/>
                    </a:p>
                  </a:txBody>
                  <a:tcPr marL="0" marR="0" marT="0" marB="0" anchor="ctr">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13"/>
                  </a:ext>
                </a:extLst>
              </a:tr>
              <a:tr h="237744">
                <a:tc rowSpan="5">
                  <a:txBody>
                    <a:bodyPr/>
                    <a:lstStyle/>
                    <a:p>
                      <a:r>
                        <a:rPr lang="en-US" sz="1200" b="1" dirty="0" smtClean="0"/>
                        <a:t>Mortar</a:t>
                      </a:r>
                    </a:p>
                    <a:p>
                      <a:r>
                        <a:rPr lang="en-US" sz="1200" b="1" dirty="0" smtClean="0"/>
                        <a:t>Cement</a:t>
                      </a:r>
                      <a:endParaRPr lang="en-US" sz="1200" b="1" dirty="0"/>
                    </a:p>
                  </a:txBody>
                  <a:tcPr marL="182880" marR="0" marT="0" marB="0" anchor="ctr">
                    <a:lnT w="28575" cap="flat" cmpd="sng" algn="ctr">
                      <a:solidFill>
                        <a:srgbClr val="AA1E2D"/>
                      </a:solidFill>
                      <a:prstDash val="solid"/>
                      <a:round/>
                      <a:headEnd type="none" w="med" len="med"/>
                      <a:tailEnd type="none" w="med" len="med"/>
                    </a:lnT>
                    <a:lnB w="28575" cap="flat" cmpd="sng" algn="ctr">
                      <a:solidFill>
                        <a:srgbClr val="AA1E2D"/>
                      </a:solidFill>
                      <a:prstDash val="solid"/>
                      <a:round/>
                      <a:headEnd type="none" w="med" len="med"/>
                      <a:tailEnd type="none" w="med" len="med"/>
                    </a:lnB>
                  </a:tcPr>
                </a:tc>
                <a:tc>
                  <a:txBody>
                    <a:bodyPr/>
                    <a:lstStyle/>
                    <a:p>
                      <a:pPr algn="ctr"/>
                      <a:r>
                        <a:rPr lang="en-US" sz="1200" b="1" dirty="0" smtClean="0"/>
                        <a:t>M</a:t>
                      </a:r>
                      <a:endParaRPr lang="en-US" sz="1200" b="1"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t>1</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T w="28575" cap="flat" cmpd="sng" algn="ctr">
                      <a:solidFill>
                        <a:srgbClr val="AA1E2D"/>
                      </a:solidFill>
                      <a:prstDash val="solid"/>
                      <a:round/>
                      <a:headEnd type="none" w="med" len="med"/>
                      <a:tailEnd type="none" w="med" len="med"/>
                    </a:lnT>
                  </a:tcPr>
                </a:tc>
                <a:tc>
                  <a:txBody>
                    <a:bodyPr/>
                    <a:lstStyle/>
                    <a:p>
                      <a:pPr algn="ctr"/>
                      <a:r>
                        <a:rPr lang="en-US" sz="1200" dirty="0" smtClean="0"/>
                        <a:t>1</a:t>
                      </a:r>
                      <a:endParaRPr lang="en-US" sz="1200"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vMerge="1">
                  <a:txBody>
                    <a:bodyPr/>
                    <a:lstStyle/>
                    <a:p>
                      <a:pPr algn="ctr"/>
                      <a:endParaRPr lang="en-US" sz="1200" dirty="0"/>
                    </a:p>
                  </a:txBody>
                  <a:tcPr marL="0" marR="0" marT="0" marB="0" anchor="ctr">
                    <a:lnT w="28575" cap="flat" cmpd="sng" algn="ctr">
                      <a:solidFill>
                        <a:srgbClr val="AA1E2D"/>
                      </a:solidFill>
                      <a:prstDash val="solid"/>
                      <a:round/>
                      <a:headEnd type="none" w="med" len="med"/>
                      <a:tailEnd type="none" w="med" len="med"/>
                    </a:lnT>
                  </a:tcPr>
                </a:tc>
                <a:extLst>
                  <a:ext uri="{0D108BD9-81ED-4DB2-BD59-A6C34878D82A}">
                    <a16:rowId xmlns:a16="http://schemas.microsoft.com/office/drawing/2014/main" val="10014"/>
                  </a:ext>
                </a:extLst>
              </a:tr>
              <a:tr h="237744">
                <a:tc vMerge="1">
                  <a:txBody>
                    <a:bodyPr/>
                    <a:lstStyle/>
                    <a:p>
                      <a:endParaRPr lang="en-US" sz="1200" b="1" dirty="0"/>
                    </a:p>
                  </a:txBody>
                  <a:tcPr marL="0" marR="0" marT="0" marB="0" anchor="ctr"/>
                </a:tc>
                <a:tc>
                  <a:txBody>
                    <a:bodyPr/>
                    <a:lstStyle/>
                    <a:p>
                      <a:pPr algn="ctr"/>
                      <a:r>
                        <a:rPr lang="en-US" sz="1200" b="1" dirty="0" smtClean="0"/>
                        <a:t>M</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a:rPr>
                        <a:t>—</a:t>
                      </a:r>
                      <a:endParaRPr lang="en-US" sz="1200" dirty="0" smtClean="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t>1</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15"/>
                  </a:ext>
                </a:extLst>
              </a:tr>
              <a:tr h="237744">
                <a:tc vMerge="1">
                  <a:txBody>
                    <a:bodyPr/>
                    <a:lstStyle/>
                    <a:p>
                      <a:endParaRPr lang="en-US" sz="1200" b="1" dirty="0"/>
                    </a:p>
                  </a:txBody>
                  <a:tcPr marL="0" marR="0" marT="0" marB="0" anchor="ctr"/>
                </a:tc>
                <a:tc>
                  <a:txBody>
                    <a:bodyPr/>
                    <a:lstStyle/>
                    <a:p>
                      <a:pPr algn="ctr"/>
                      <a:r>
                        <a:rPr lang="en-US" sz="1200" b="1" dirty="0" smtClean="0"/>
                        <a:t>S</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a:rPr>
                        <a:t>½</a:t>
                      </a:r>
                      <a:endParaRPr lang="en-US" sz="1200" dirty="0" smtClean="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t>1</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16"/>
                  </a:ext>
                </a:extLst>
              </a:tr>
              <a:tr h="237744">
                <a:tc vMerge="1">
                  <a:txBody>
                    <a:bodyPr/>
                    <a:lstStyle/>
                    <a:p>
                      <a:endParaRPr lang="en-US" sz="1200" b="1" dirty="0"/>
                    </a:p>
                  </a:txBody>
                  <a:tcPr marL="0" marR="0" marT="0" marB="0" anchor="ctr"/>
                </a:tc>
                <a:tc>
                  <a:txBody>
                    <a:bodyPr/>
                    <a:lstStyle/>
                    <a:p>
                      <a:pPr algn="ctr"/>
                      <a:r>
                        <a:rPr lang="en-US" sz="1200" b="1" dirty="0" smtClean="0"/>
                        <a:t>S</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latin typeface="Arial"/>
                          <a:cs typeface="Arial"/>
                        </a:rPr>
                        <a:t>—</a:t>
                      </a:r>
                      <a:endParaRPr lang="en-US" sz="1200" dirty="0"/>
                    </a:p>
                  </a:txBody>
                  <a:tcPr marL="0" marR="0" marT="0" marB="0" anchor="ct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a:rPr>
                        <a:t>—</a:t>
                      </a:r>
                      <a:endParaRPr lang="en-US" sz="1200" dirty="0" smtClean="0"/>
                    </a:p>
                  </a:txBody>
                  <a:tcPr marL="0" marR="0" marT="0" marB="0" anchor="ctr">
                    <a:lnL w="12700" cap="flat" cmpd="sng" algn="ctr">
                      <a:solidFill>
                        <a:srgbClr val="AA1E2D"/>
                      </a:solidFill>
                      <a:prstDash val="solid"/>
                      <a:round/>
                      <a:headEnd type="none" w="med" len="med"/>
                      <a:tailEnd type="none" w="med" len="med"/>
                    </a:lnL>
                  </a:tcPr>
                </a:tc>
                <a:tc>
                  <a:txBody>
                    <a:bodyPr/>
                    <a:lstStyle/>
                    <a:p>
                      <a:pPr algn="ctr"/>
                      <a:r>
                        <a:rPr lang="en-US" sz="1200" dirty="0" smtClean="0"/>
                        <a:t>1</a:t>
                      </a:r>
                      <a:endParaRPr lang="en-US" sz="12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a:rPr>
                        <a:t>—</a:t>
                      </a:r>
                      <a:endParaRPr lang="en-US" sz="1200" dirty="0" smtClean="0"/>
                    </a:p>
                  </a:txBody>
                  <a:tcPr marL="0" marR="0" marT="0" marB="0" anchor="ctr">
                    <a:lnR w="12700" cap="flat" cmpd="sng" algn="ctr">
                      <a:solidFill>
                        <a:srgbClr val="AA1E2D"/>
                      </a:solidFill>
                      <a:prstDash val="solid"/>
                      <a:round/>
                      <a:headEnd type="none" w="med" len="med"/>
                      <a:tailEnd type="none" w="med" len="med"/>
                    </a:lnR>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17"/>
                  </a:ext>
                </a:extLst>
              </a:tr>
              <a:tr h="237744">
                <a:tc vMerge="1">
                  <a:txBody>
                    <a:bodyPr/>
                    <a:lstStyle/>
                    <a:p>
                      <a:endParaRPr lang="en-US" sz="1200" b="1" dirty="0"/>
                    </a:p>
                  </a:txBody>
                  <a:tcPr marL="0" marR="0" marT="0" marB="0" anchor="ctr"/>
                </a:tc>
                <a:tc>
                  <a:txBody>
                    <a:bodyPr/>
                    <a:lstStyle/>
                    <a:p>
                      <a:pPr algn="ctr"/>
                      <a:r>
                        <a:rPr lang="en-US" sz="1200" b="1" dirty="0" smtClean="0"/>
                        <a:t>N</a:t>
                      </a:r>
                      <a:endParaRPr lang="en-US" sz="1200" b="1"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dirty="0" smtClean="0"/>
                        <a:t>1</a:t>
                      </a:r>
                      <a:endParaRPr lang="en-US" sz="1200"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latin typeface="Arial"/>
                          <a:cs typeface="Arial"/>
                        </a:rPr>
                        <a:t>—</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vMerge="1">
                  <a:txBody>
                    <a:bodyPr/>
                    <a:lstStyle/>
                    <a:p>
                      <a:pPr algn="ctr"/>
                      <a:endParaRPr lang="en-US" sz="1200" dirty="0"/>
                    </a:p>
                  </a:txBody>
                  <a:tcPr marL="0" marR="0"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8878171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521208" y="1371600"/>
            <a:ext cx="884224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lgn="l">
              <a:spcBef>
                <a:spcPct val="0"/>
              </a:spcBef>
              <a:buClrTx/>
              <a:buSzTx/>
              <a:buFontTx/>
              <a:buNone/>
            </a:pPr>
            <a:r>
              <a:rPr lang="de-CH" altLang="en-US" sz="2400" b="1" dirty="0">
                <a:solidFill>
                  <a:srgbClr val="AA1E2D"/>
                </a:solidFill>
              </a:rPr>
              <a:t>Proportion Specification - ASTM C270</a:t>
            </a:r>
          </a:p>
        </p:txBody>
      </p:sp>
      <p:sp>
        <p:nvSpPr>
          <p:cNvPr id="25604" name="Rectangle 3"/>
          <p:cNvSpPr>
            <a:spLocks noChangeArrowheads="1"/>
          </p:cNvSpPr>
          <p:nvPr/>
        </p:nvSpPr>
        <p:spPr bwMode="auto">
          <a:xfrm>
            <a:off x="15240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spcBef>
                <a:spcPct val="20000"/>
              </a:spcBef>
              <a:spcAft>
                <a:spcPct val="30000"/>
              </a:spcAft>
              <a:buFont typeface="Wingdings" pitchFamily="2" charset="2"/>
              <a:buNone/>
            </a:pPr>
            <a:endParaRPr lang="en-US" altLang="en-US" sz="2200" dirty="0"/>
          </a:p>
        </p:txBody>
      </p:sp>
      <p:sp>
        <p:nvSpPr>
          <p:cNvPr id="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8" name="Date Placeholder 3"/>
          <p:cNvSpPr>
            <a:spLocks noGrp="1"/>
          </p:cNvSpPr>
          <p:nvPr>
            <p:ph type="dt" sz="half" idx="10"/>
          </p:nvPr>
        </p:nvSpPr>
        <p:spPr>
          <a:xfrm>
            <a:off x="5709084" y="6491685"/>
            <a:ext cx="1656184" cy="165731"/>
          </a:xfrm>
        </p:spPr>
        <p:txBody>
          <a:bodyPr/>
          <a:lstStyle/>
          <a:p>
            <a:pPr algn="r"/>
            <a:r>
              <a:rPr lang="de-DE" dirty="0" smtClean="0">
                <a:solidFill>
                  <a:srgbClr val="AA1E2D"/>
                </a:solidFill>
              </a:rPr>
              <a:t>FOR INTERNAL USE ONLY</a:t>
            </a:r>
            <a:endParaRPr lang="de-DE" dirty="0">
              <a:solidFill>
                <a:srgbClr val="AA1E2D"/>
              </a:solidFill>
            </a:endParaRPr>
          </a:p>
        </p:txBody>
      </p:sp>
      <p:sp>
        <p:nvSpPr>
          <p:cNvPr id="9" name="Slide Number Placeholder 5"/>
          <p:cNvSpPr txBox="1">
            <a:spLocks/>
          </p:cNvSpPr>
          <p:nvPr/>
        </p:nvSpPr>
        <p:spPr>
          <a:xfrm>
            <a:off x="8949444" y="6491816"/>
            <a:ext cx="432048" cy="165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E2B5F-19B1-41F4-9C65-D0E69646D5F3}" type="slidenum">
              <a:rPr lang="de-DE" sz="800" smtClean="0"/>
              <a:pPr algn="r"/>
              <a:t>11</a:t>
            </a:fld>
            <a:endParaRPr lang="de-DE" sz="800" dirty="0"/>
          </a:p>
        </p:txBody>
      </p:sp>
      <p:sp>
        <p:nvSpPr>
          <p:cNvPr id="10"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ASTM Standards and Specifications</a:t>
            </a:r>
          </a:p>
        </p:txBody>
      </p:sp>
      <p:graphicFrame>
        <p:nvGraphicFramePr>
          <p:cNvPr id="2" name="Table 1"/>
          <p:cNvGraphicFramePr>
            <a:graphicFrameLocks noGrp="1"/>
          </p:cNvGraphicFramePr>
          <p:nvPr>
            <p:extLst>
              <p:ext uri="{D42A27DB-BD31-4B8C-83A1-F6EECF244321}">
                <p14:modId xmlns:p14="http://schemas.microsoft.com/office/powerpoint/2010/main" val="3123878169"/>
              </p:ext>
            </p:extLst>
          </p:nvPr>
        </p:nvGraphicFramePr>
        <p:xfrm>
          <a:off x="521208" y="1807464"/>
          <a:ext cx="8842248" cy="261518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709928">
                  <a:extLst>
                    <a:ext uri="{9D8B030D-6E8A-4147-A177-3AD203B41FA5}">
                      <a16:colId xmlns:a16="http://schemas.microsoft.com/office/drawing/2014/main" val="20005"/>
                    </a:ext>
                  </a:extLst>
                </a:gridCol>
              </a:tblGrid>
              <a:tr h="237744">
                <a:tc>
                  <a:txBody>
                    <a:bodyPr/>
                    <a:lstStyle/>
                    <a:p>
                      <a:endParaRPr lang="en-US" sz="1200" dirty="0"/>
                    </a:p>
                  </a:txBody>
                  <a:tcPr marL="0" marR="0" marT="0" marB="0" anchor="ctr">
                    <a:solidFill>
                      <a:schemeClr val="bg1"/>
                    </a:solidFill>
                  </a:tcPr>
                </a:tc>
                <a:tc>
                  <a:txBody>
                    <a:bodyPr/>
                    <a:lstStyle/>
                    <a:p>
                      <a:endParaRPr lang="en-US" sz="1200" dirty="0"/>
                    </a:p>
                  </a:txBody>
                  <a:tcPr marL="0" marR="0" marT="0" marB="0" anchor="ctr">
                    <a:lnR w="12700" cap="flat" cmpd="sng" algn="ctr">
                      <a:noFill/>
                      <a:prstDash val="solid"/>
                      <a:round/>
                      <a:headEnd type="none" w="med" len="med"/>
                      <a:tailEnd type="none" w="med" len="med"/>
                    </a:lnR>
                    <a:solidFill>
                      <a:schemeClr val="bg1"/>
                    </a:solidFill>
                  </a:tcPr>
                </a:tc>
                <a:tc rowSpan="3">
                  <a:txBody>
                    <a:bodyPr/>
                    <a:lstStyle/>
                    <a:p>
                      <a:pPr algn="ctr"/>
                      <a:r>
                        <a:rPr lang="en-US" sz="1200" b="1" dirty="0" smtClean="0"/>
                        <a:t>Average Compressive Strength at 28 Days:</a:t>
                      </a:r>
                      <a:r>
                        <a:rPr lang="en-US" sz="1200" b="1" baseline="0" dirty="0" smtClean="0"/>
                        <a:t> Minimum PSI</a:t>
                      </a:r>
                      <a:endParaRPr lang="en-US" sz="1200" b="1" dirty="0"/>
                    </a:p>
                  </a:txBody>
                  <a:tcPr marL="0" marR="0" marT="0" marB="0" anchor="ctr">
                    <a:lnL w="12700" cap="flat" cmpd="sng" algn="ctr">
                      <a:no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rowSpan="3">
                  <a:txBody>
                    <a:bodyPr/>
                    <a:lstStyle/>
                    <a:p>
                      <a:pPr algn="ctr"/>
                      <a:r>
                        <a:rPr lang="en-US" sz="1200" b="1" dirty="0" smtClean="0"/>
                        <a:t>Water  Retention: </a:t>
                      </a:r>
                    </a:p>
                    <a:p>
                      <a:pPr algn="ctr"/>
                      <a:r>
                        <a:rPr lang="en-US" sz="1200" b="1" dirty="0" smtClean="0"/>
                        <a:t>Minimum %</a:t>
                      </a:r>
                      <a:endParaRPr lang="en-US" sz="1200" b="1"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rowSpan="3">
                  <a:txBody>
                    <a:bodyPr/>
                    <a:lstStyle/>
                    <a:p>
                      <a:pPr algn="ctr"/>
                      <a:r>
                        <a:rPr lang="en-US" sz="1200" b="1" dirty="0" smtClean="0"/>
                        <a:t>Air Content: </a:t>
                      </a:r>
                    </a:p>
                    <a:p>
                      <a:pPr algn="ctr"/>
                      <a:r>
                        <a:rPr lang="en-US" sz="1200" b="1" dirty="0" smtClean="0"/>
                        <a:t>Maximum %</a:t>
                      </a:r>
                      <a:endParaRPr lang="en-US" sz="1200" b="1"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rowSpan="3">
                  <a:txBody>
                    <a:bodyPr/>
                    <a:lstStyle/>
                    <a:p>
                      <a:pPr algn="ctr"/>
                      <a:r>
                        <a:rPr lang="en-US" sz="1200" b="1" dirty="0" smtClean="0"/>
                        <a:t>Aggregate Ratio</a:t>
                      </a:r>
                    </a:p>
                    <a:p>
                      <a:pPr algn="ctr"/>
                      <a:r>
                        <a:rPr lang="en-US" sz="1200" b="1" dirty="0" smtClean="0"/>
                        <a:t>(Measured</a:t>
                      </a:r>
                      <a:r>
                        <a:rPr lang="en-US" sz="1200" b="1" baseline="0" dirty="0" smtClean="0"/>
                        <a:t> in Damp, Loose Conditions)</a:t>
                      </a:r>
                      <a:endParaRPr lang="en-US" sz="1200" b="1"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00"/>
                  </a:ext>
                </a:extLst>
              </a:tr>
              <a:tr h="237744">
                <a:tc>
                  <a:txBody>
                    <a:bodyPr/>
                    <a:lstStyle/>
                    <a:p>
                      <a:endParaRPr lang="en-US" sz="1200" dirty="0"/>
                    </a:p>
                  </a:txBody>
                  <a:tcPr marL="0" marR="0" marT="0" marB="0" anchor="ctr">
                    <a:solidFill>
                      <a:schemeClr val="bg1"/>
                    </a:solidFill>
                  </a:tcPr>
                </a:tc>
                <a:tc>
                  <a:txBody>
                    <a:bodyPr/>
                    <a:lstStyle/>
                    <a:p>
                      <a:endParaRPr lang="en-US" sz="1200" dirty="0"/>
                    </a:p>
                  </a:txBody>
                  <a:tcPr marL="0" marR="0" marT="0" marB="0" anchor="ctr">
                    <a:lnR w="12700" cap="flat" cmpd="sng" algn="ctr">
                      <a:noFill/>
                      <a:prstDash val="solid"/>
                      <a:round/>
                      <a:headEnd type="none" w="med" len="med"/>
                      <a:tailEnd type="none" w="med" len="med"/>
                    </a:lnR>
                    <a:solidFill>
                      <a:schemeClr val="bg1"/>
                    </a:solidFill>
                  </a:tcPr>
                </a:tc>
                <a:tc vMerge="1">
                  <a:txBody>
                    <a:bodyPr/>
                    <a:lstStyle/>
                    <a:p>
                      <a:endParaRPr lang="en-US" sz="1200" dirty="0"/>
                    </a:p>
                  </a:txBody>
                  <a:tcPr marL="0" marR="0" marT="0" marB="0" anchor="ctr"/>
                </a:tc>
                <a:tc vMerge="1">
                  <a:txBody>
                    <a:bodyPr/>
                    <a:lstStyle/>
                    <a:p>
                      <a:endParaRPr lang="en-US" sz="1200"/>
                    </a:p>
                  </a:txBody>
                  <a:tcPr marL="0" marR="0" marT="0" marB="0" anchor="ctr"/>
                </a:tc>
                <a:tc vMerge="1">
                  <a:txBody>
                    <a:bodyPr/>
                    <a:lstStyle/>
                    <a:p>
                      <a:endParaRPr lang="en-US" sz="1200" dirty="0"/>
                    </a:p>
                  </a:txBody>
                  <a:tcPr marL="0" marR="0" marT="0" marB="0" anchor="ctr"/>
                </a:tc>
                <a:tc vMerge="1">
                  <a:txBody>
                    <a:bodyPr/>
                    <a:lstStyle/>
                    <a:p>
                      <a:endParaRPr lang="en-US" sz="1200" dirty="0"/>
                    </a:p>
                  </a:txBody>
                  <a:tcPr marL="0" marR="0" marT="0" marB="0" anchor="ctr"/>
                </a:tc>
                <a:extLst>
                  <a:ext uri="{0D108BD9-81ED-4DB2-BD59-A6C34878D82A}">
                    <a16:rowId xmlns:a16="http://schemas.microsoft.com/office/drawing/2014/main" val="10001"/>
                  </a:ext>
                </a:extLst>
              </a:tr>
              <a:tr h="237744">
                <a:tc>
                  <a:txBody>
                    <a:bodyPr/>
                    <a:lstStyle/>
                    <a:p>
                      <a:endParaRPr lang="en-US" sz="1200" dirty="0"/>
                    </a:p>
                  </a:txBody>
                  <a:tcPr marL="0" marR="0" marT="0" marB="0" anchor="ctr">
                    <a:lnB w="28575" cap="flat" cmpd="sng" algn="ctr">
                      <a:solidFill>
                        <a:srgbClr val="AA1E2D"/>
                      </a:solidFill>
                      <a:prstDash val="solid"/>
                      <a:round/>
                      <a:headEnd type="none" w="med" len="med"/>
                      <a:tailEnd type="none" w="med" len="med"/>
                    </a:lnB>
                    <a:solidFill>
                      <a:schemeClr val="bg1"/>
                    </a:solidFill>
                  </a:tcPr>
                </a:tc>
                <a:tc>
                  <a:txBody>
                    <a:bodyPr/>
                    <a:lstStyle/>
                    <a:p>
                      <a:endParaRPr lang="en-US" sz="1200" dirty="0"/>
                    </a:p>
                  </a:txBody>
                  <a:tcPr marL="0" marR="0" marT="0" marB="0" anchor="ctr">
                    <a:lnR w="12700" cap="flat" cmpd="sng" algn="ctr">
                      <a:noFill/>
                      <a:prstDash val="solid"/>
                      <a:round/>
                      <a:headEnd type="none" w="med" len="med"/>
                      <a:tailEnd type="none" w="med" len="med"/>
                    </a:lnR>
                    <a:lnB w="28575" cap="flat" cmpd="sng" algn="ctr">
                      <a:solidFill>
                        <a:srgbClr val="AA1E2D"/>
                      </a:solidFill>
                      <a:prstDash val="solid"/>
                      <a:round/>
                      <a:headEnd type="none" w="med" len="med"/>
                      <a:tailEnd type="none" w="med" len="med"/>
                    </a:lnB>
                    <a:solidFill>
                      <a:schemeClr val="bg1"/>
                    </a:solidFill>
                  </a:tcPr>
                </a:tc>
                <a:tc vMerge="1">
                  <a:txBody>
                    <a:bodyPr/>
                    <a:lstStyle/>
                    <a:p>
                      <a:endParaRPr lang="en-US" sz="1200" dirty="0"/>
                    </a:p>
                  </a:txBody>
                  <a:tcPr marL="0" marR="0" marT="0" marB="0" anchor="ctr">
                    <a:lnB w="28575" cap="flat" cmpd="sng" algn="ctr">
                      <a:solidFill>
                        <a:srgbClr val="AA1E2D"/>
                      </a:solidFill>
                      <a:prstDash val="solid"/>
                      <a:round/>
                      <a:headEnd type="none" w="med" len="med"/>
                      <a:tailEnd type="none" w="med" len="med"/>
                    </a:lnB>
                  </a:tcPr>
                </a:tc>
                <a:tc vMerge="1">
                  <a:txBody>
                    <a:bodyPr/>
                    <a:lstStyle/>
                    <a:p>
                      <a:pPr algn="ctr"/>
                      <a:endParaRPr lang="en-US" sz="1200" b="1"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vMerge="1">
                  <a:txBody>
                    <a:bodyPr/>
                    <a:lstStyle/>
                    <a:p>
                      <a:pPr algn="ctr"/>
                      <a:endParaRPr lang="en-US" sz="1200" b="1" dirty="0"/>
                    </a:p>
                  </a:txBody>
                  <a:tcPr marL="0" marR="0" marT="0" marB="0" anchor="ctr">
                    <a:lnL w="12700" cap="flat" cmpd="sng" algn="ctr">
                      <a:solidFill>
                        <a:srgbClr val="AA1E2D"/>
                      </a:solidFill>
                      <a:prstDash val="solid"/>
                      <a:round/>
                      <a:headEnd type="none" w="med" len="med"/>
                      <a:tailEnd type="none" w="med" len="med"/>
                    </a:lnL>
                    <a:lnB w="28575" cap="flat" cmpd="sng" algn="ctr">
                      <a:solidFill>
                        <a:srgbClr val="AA1E2D"/>
                      </a:solidFill>
                      <a:prstDash val="solid"/>
                      <a:round/>
                      <a:headEnd type="none" w="med" len="med"/>
                      <a:tailEnd type="none" w="med" len="med"/>
                    </a:lnB>
                  </a:tcPr>
                </a:tc>
                <a:tc vMerge="1">
                  <a:txBody>
                    <a:bodyPr/>
                    <a:lstStyle/>
                    <a:p>
                      <a:endParaRPr lang="en-US" sz="1200" dirty="0"/>
                    </a:p>
                  </a:txBody>
                  <a:tcPr marL="0" marR="0" marT="0" marB="0" anchor="ctr">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02"/>
                  </a:ext>
                </a:extLst>
              </a:tr>
              <a:tr h="237744">
                <a:tc rowSpan="4">
                  <a:txBody>
                    <a:bodyPr/>
                    <a:lstStyle/>
                    <a:p>
                      <a:r>
                        <a:rPr lang="en-US" sz="1200" b="1" dirty="0" smtClean="0"/>
                        <a:t>Cement -Lime or</a:t>
                      </a:r>
                    </a:p>
                    <a:p>
                      <a:r>
                        <a:rPr lang="en-US" sz="1200" b="1" dirty="0" smtClean="0"/>
                        <a:t>Mortar Cement</a:t>
                      </a:r>
                      <a:endParaRPr lang="en-US" sz="1200" b="1" dirty="0"/>
                    </a:p>
                  </a:txBody>
                  <a:tcPr marL="182880" marR="0" marT="0" marB="0" anchor="ctr">
                    <a:lnT w="28575" cap="flat" cmpd="sng" algn="ctr">
                      <a:solidFill>
                        <a:srgbClr val="AA1E2D"/>
                      </a:solidFill>
                      <a:prstDash val="solid"/>
                      <a:round/>
                      <a:headEnd type="none" w="med" len="med"/>
                      <a:tailEnd type="none" w="med" len="med"/>
                    </a:lnT>
                    <a:lnB w="28575" cap="flat" cmpd="sng" algn="ctr">
                      <a:solidFill>
                        <a:srgbClr val="AA1E2D"/>
                      </a:solidFill>
                      <a:prstDash val="solid"/>
                      <a:round/>
                      <a:headEnd type="none" w="med" len="med"/>
                      <a:tailEnd type="none" w="med" len="med"/>
                    </a:lnB>
                  </a:tcPr>
                </a:tc>
                <a:tc>
                  <a:txBody>
                    <a:bodyPr/>
                    <a:lstStyle/>
                    <a:p>
                      <a:pPr algn="ctr"/>
                      <a:r>
                        <a:rPr lang="en-US" sz="1200" b="1" dirty="0" smtClean="0"/>
                        <a:t>M</a:t>
                      </a:r>
                      <a:endParaRPr lang="en-US" sz="1200" b="1"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r"/>
                      <a:r>
                        <a:rPr lang="en-US" sz="1200" dirty="0" smtClean="0"/>
                        <a:t>2,500</a:t>
                      </a:r>
                      <a:endParaRPr lang="en-US" sz="1200" dirty="0"/>
                    </a:p>
                  </a:txBody>
                  <a:tcPr marL="0" marR="73152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t>75</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t>12</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rowSpan="8">
                  <a:txBody>
                    <a:bodyPr/>
                    <a:lstStyle/>
                    <a:p>
                      <a:pPr algn="ctr"/>
                      <a:r>
                        <a:rPr lang="en-US" sz="1200" dirty="0" smtClean="0"/>
                        <a:t>Not less than 2</a:t>
                      </a:r>
                      <a:r>
                        <a:rPr lang="en-US" sz="1200" dirty="0" smtClean="0">
                          <a:latin typeface="Arial"/>
                          <a:cs typeface="Arial"/>
                        </a:rPr>
                        <a:t>¼ and not more than 3½ times the sum</a:t>
                      </a:r>
                    </a:p>
                    <a:p>
                      <a:pPr algn="ctr"/>
                      <a:r>
                        <a:rPr lang="en-US" sz="1200" dirty="0" smtClean="0">
                          <a:latin typeface="Arial"/>
                          <a:cs typeface="Arial"/>
                        </a:rPr>
                        <a:t>of the separate </a:t>
                      </a:r>
                      <a:r>
                        <a:rPr lang="en-US" sz="1200" baseline="0" dirty="0" smtClean="0">
                          <a:latin typeface="Arial"/>
                          <a:cs typeface="Arial"/>
                        </a:rPr>
                        <a:t> volumes of cementitious materials</a:t>
                      </a:r>
                      <a:endParaRPr lang="en-US" sz="1200" dirty="0"/>
                    </a:p>
                  </a:txBody>
                  <a:tcPr marL="137160" marR="137160" marT="0" marB="0" anchor="ctr">
                    <a:lnL w="12700" cap="flat" cmpd="sng" algn="ctr">
                      <a:solidFill>
                        <a:srgbClr val="AA1E2D"/>
                      </a:solidFill>
                      <a:prstDash val="solid"/>
                      <a:round/>
                      <a:headEnd type="none" w="med" len="med"/>
                      <a:tailEnd type="none" w="med" len="med"/>
                    </a:lnL>
                    <a:lnT w="28575" cap="flat" cmpd="sng" algn="ctr">
                      <a:solidFill>
                        <a:srgbClr val="AA1E2D"/>
                      </a:solidFill>
                      <a:prstDash val="solid"/>
                      <a:round/>
                      <a:headEnd type="none" w="med" len="med"/>
                      <a:tailEnd type="none" w="med" len="med"/>
                    </a:lnT>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03"/>
                  </a:ext>
                </a:extLst>
              </a:tr>
              <a:tr h="237744">
                <a:tc vMerge="1">
                  <a:txBody>
                    <a:bodyPr/>
                    <a:lstStyle/>
                    <a:p>
                      <a:endParaRPr lang="en-US" sz="1200" b="1" dirty="0"/>
                    </a:p>
                  </a:txBody>
                  <a:tcPr marL="0" marR="0" marT="0" marB="0" anchor="ctr"/>
                </a:tc>
                <a:tc>
                  <a:txBody>
                    <a:bodyPr/>
                    <a:lstStyle/>
                    <a:p>
                      <a:pPr algn="ctr"/>
                      <a:r>
                        <a:rPr lang="en-US" sz="1200" b="1" dirty="0" smtClean="0"/>
                        <a:t>S</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r"/>
                      <a:r>
                        <a:rPr lang="en-US" sz="1200" dirty="0" smtClean="0"/>
                        <a:t>1,800</a:t>
                      </a:r>
                      <a:endParaRPr lang="en-US" sz="1200" dirty="0"/>
                    </a:p>
                  </a:txBody>
                  <a:tcPr marL="0" marR="73152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75</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12</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04"/>
                  </a:ext>
                </a:extLst>
              </a:tr>
              <a:tr h="237744">
                <a:tc vMerge="1">
                  <a:txBody>
                    <a:bodyPr/>
                    <a:lstStyle/>
                    <a:p>
                      <a:endParaRPr lang="en-US" sz="1200" b="1" dirty="0"/>
                    </a:p>
                  </a:txBody>
                  <a:tcPr marL="0" marR="0" marT="0" marB="0" anchor="ctr"/>
                </a:tc>
                <a:tc>
                  <a:txBody>
                    <a:bodyPr/>
                    <a:lstStyle/>
                    <a:p>
                      <a:pPr algn="ctr"/>
                      <a:r>
                        <a:rPr lang="en-US" sz="1200" b="1" dirty="0" smtClean="0"/>
                        <a:t>N</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r"/>
                      <a:r>
                        <a:rPr lang="en-US" sz="1200" dirty="0" smtClean="0"/>
                        <a:t>750</a:t>
                      </a:r>
                      <a:endParaRPr lang="en-US" sz="1200" dirty="0"/>
                    </a:p>
                  </a:txBody>
                  <a:tcPr marL="0" marR="73152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75</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14</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05"/>
                  </a:ext>
                </a:extLst>
              </a:tr>
              <a:tr h="237744">
                <a:tc vMerge="1">
                  <a:txBody>
                    <a:bodyPr/>
                    <a:lstStyle/>
                    <a:p>
                      <a:endParaRPr lang="en-US" sz="1200" b="1"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b="1" dirty="0" smtClean="0"/>
                        <a:t>O</a:t>
                      </a:r>
                      <a:endParaRPr lang="en-US" sz="1200" b="1"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r"/>
                      <a:r>
                        <a:rPr lang="en-US" sz="1200" dirty="0" smtClean="0"/>
                        <a:t>350</a:t>
                      </a:r>
                      <a:endParaRPr lang="en-US" sz="1200" dirty="0"/>
                    </a:p>
                  </a:txBody>
                  <a:tcPr marL="0" marR="73152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t>75</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t>14</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vMerge="1">
                  <a:txBody>
                    <a:bodyPr/>
                    <a:lstStyle/>
                    <a:p>
                      <a:pPr algn="ctr"/>
                      <a:endParaRPr lang="en-US" sz="1200" dirty="0"/>
                    </a:p>
                  </a:txBody>
                  <a:tcPr marL="0" marR="0" marT="0" marB="0" anchor="ctr">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06"/>
                  </a:ext>
                </a:extLst>
              </a:tr>
              <a:tr h="237744">
                <a:tc rowSpan="4">
                  <a:txBody>
                    <a:bodyPr/>
                    <a:lstStyle/>
                    <a:p>
                      <a:r>
                        <a:rPr lang="en-US" sz="1200" b="1" dirty="0" smtClean="0"/>
                        <a:t>Masonry Cement</a:t>
                      </a:r>
                      <a:endParaRPr lang="en-US" sz="1200" b="1" dirty="0"/>
                    </a:p>
                  </a:txBody>
                  <a:tcPr marL="182880" marR="0" marT="0" marB="0" anchor="ctr">
                    <a:lnT w="28575" cap="flat" cmpd="sng" algn="ctr">
                      <a:solidFill>
                        <a:srgbClr val="AA1E2D"/>
                      </a:solidFill>
                      <a:prstDash val="solid"/>
                      <a:round/>
                      <a:headEnd type="none" w="med" len="med"/>
                      <a:tailEnd type="none" w="med" len="med"/>
                    </a:lnT>
                    <a:lnB w="28575" cap="flat" cmpd="sng" algn="ctr">
                      <a:solidFill>
                        <a:srgbClr val="AA1E2D"/>
                      </a:solidFill>
                      <a:prstDash val="solid"/>
                      <a:round/>
                      <a:headEnd type="none" w="med" len="med"/>
                      <a:tailEnd type="none" w="med" len="med"/>
                    </a:lnB>
                  </a:tcPr>
                </a:tc>
                <a:tc>
                  <a:txBody>
                    <a:bodyPr/>
                    <a:lstStyle/>
                    <a:p>
                      <a:pPr algn="ctr"/>
                      <a:r>
                        <a:rPr lang="en-US" sz="1200" b="1" dirty="0" smtClean="0"/>
                        <a:t>M</a:t>
                      </a:r>
                      <a:endParaRPr lang="en-US" sz="1200" b="1" dirty="0"/>
                    </a:p>
                  </a:txBody>
                  <a:tcPr marL="0" marR="0" marT="0" marB="0" anchor="ctr">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r"/>
                      <a:r>
                        <a:rPr lang="en-US" sz="1200" dirty="0" smtClean="0"/>
                        <a:t>2,500</a:t>
                      </a:r>
                      <a:endParaRPr lang="en-US" sz="1200" dirty="0"/>
                    </a:p>
                  </a:txBody>
                  <a:tcPr marL="0" marR="73152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t>75</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a:txBody>
                    <a:bodyPr/>
                    <a:lstStyle/>
                    <a:p>
                      <a:pPr algn="ctr"/>
                      <a:r>
                        <a:rPr lang="en-US" sz="1200" dirty="0" smtClean="0"/>
                        <a:t>18</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T w="28575" cap="flat" cmpd="sng" algn="ctr">
                      <a:solidFill>
                        <a:srgbClr val="AA1E2D"/>
                      </a:solidFill>
                      <a:prstDash val="solid"/>
                      <a:round/>
                      <a:headEnd type="none" w="med" len="med"/>
                      <a:tailEnd type="none" w="med" len="med"/>
                    </a:lnT>
                  </a:tcPr>
                </a:tc>
                <a:tc vMerge="1">
                  <a:txBody>
                    <a:bodyPr/>
                    <a:lstStyle/>
                    <a:p>
                      <a:pPr algn="ctr"/>
                      <a:endParaRPr lang="en-US" sz="1200" dirty="0"/>
                    </a:p>
                  </a:txBody>
                  <a:tcPr marL="0" marR="0" marT="0" marB="0" anchor="ctr"/>
                </a:tc>
                <a:extLst>
                  <a:ext uri="{0D108BD9-81ED-4DB2-BD59-A6C34878D82A}">
                    <a16:rowId xmlns:a16="http://schemas.microsoft.com/office/drawing/2014/main" val="10007"/>
                  </a:ext>
                </a:extLst>
              </a:tr>
              <a:tr h="237744">
                <a:tc vMerge="1">
                  <a:txBody>
                    <a:bodyPr/>
                    <a:lstStyle/>
                    <a:p>
                      <a:endParaRPr lang="en-US" sz="1200" b="1" dirty="0"/>
                    </a:p>
                  </a:txBody>
                  <a:tcPr marL="0" marR="0" marT="0" marB="0" anchor="ctr"/>
                </a:tc>
                <a:tc>
                  <a:txBody>
                    <a:bodyPr/>
                    <a:lstStyle/>
                    <a:p>
                      <a:pPr algn="ctr"/>
                      <a:r>
                        <a:rPr lang="en-US" sz="1200" b="1" dirty="0" smtClean="0"/>
                        <a:t>S</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r"/>
                      <a:r>
                        <a:rPr lang="en-US" sz="1200" dirty="0" smtClean="0"/>
                        <a:t>1,800</a:t>
                      </a:r>
                      <a:endParaRPr lang="en-US" sz="1200" dirty="0"/>
                    </a:p>
                  </a:txBody>
                  <a:tcPr marL="0" marR="73152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75</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18</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08"/>
                  </a:ext>
                </a:extLst>
              </a:tr>
              <a:tr h="237744">
                <a:tc vMerge="1">
                  <a:txBody>
                    <a:bodyPr/>
                    <a:lstStyle/>
                    <a:p>
                      <a:endParaRPr lang="en-US" sz="1200" b="1" dirty="0"/>
                    </a:p>
                  </a:txBody>
                  <a:tcPr marL="0" marR="0" marT="0" marB="0" anchor="ctr"/>
                </a:tc>
                <a:tc>
                  <a:txBody>
                    <a:bodyPr/>
                    <a:lstStyle/>
                    <a:p>
                      <a:pPr algn="ctr"/>
                      <a:r>
                        <a:rPr lang="en-US" sz="1200" b="1" dirty="0" smtClean="0"/>
                        <a:t>N</a:t>
                      </a:r>
                      <a:endParaRPr lang="en-US" sz="1200" b="1" dirty="0"/>
                    </a:p>
                  </a:txBody>
                  <a:tcPr marL="0" marR="0" marT="0" marB="0" anchor="ctr">
                    <a:lnR w="12700" cap="flat" cmpd="sng" algn="ctr">
                      <a:solidFill>
                        <a:srgbClr val="AA1E2D"/>
                      </a:solidFill>
                      <a:prstDash val="solid"/>
                      <a:round/>
                      <a:headEnd type="none" w="med" len="med"/>
                      <a:tailEnd type="none" w="med" len="med"/>
                    </a:lnR>
                  </a:tcPr>
                </a:tc>
                <a:tc>
                  <a:txBody>
                    <a:bodyPr/>
                    <a:lstStyle/>
                    <a:p>
                      <a:pPr algn="r"/>
                      <a:r>
                        <a:rPr lang="en-US" sz="1200" dirty="0" smtClean="0"/>
                        <a:t>750</a:t>
                      </a:r>
                      <a:endParaRPr lang="en-US" sz="1200" dirty="0"/>
                    </a:p>
                  </a:txBody>
                  <a:tcPr marL="0" marR="73152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75</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a:txBody>
                    <a:bodyPr/>
                    <a:lstStyle/>
                    <a:p>
                      <a:pPr algn="ctr"/>
                      <a:r>
                        <a:rPr lang="en-US" sz="1200" dirty="0" smtClean="0"/>
                        <a:t>18</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tcPr>
                </a:tc>
                <a:tc vMerge="1">
                  <a:txBody>
                    <a:bodyPr/>
                    <a:lstStyle/>
                    <a:p>
                      <a:pPr algn="ctr"/>
                      <a:endParaRPr lang="en-US" sz="1200" dirty="0"/>
                    </a:p>
                  </a:txBody>
                  <a:tcPr marL="0" marR="0" marT="0" marB="0" anchor="ctr"/>
                </a:tc>
                <a:extLst>
                  <a:ext uri="{0D108BD9-81ED-4DB2-BD59-A6C34878D82A}">
                    <a16:rowId xmlns:a16="http://schemas.microsoft.com/office/drawing/2014/main" val="10009"/>
                  </a:ext>
                </a:extLst>
              </a:tr>
              <a:tr h="237744">
                <a:tc vMerge="1">
                  <a:txBody>
                    <a:bodyPr/>
                    <a:lstStyle/>
                    <a:p>
                      <a:endParaRPr lang="en-US" sz="1200" b="1" dirty="0"/>
                    </a:p>
                  </a:txBody>
                  <a:tcPr marL="0" marR="0" marT="0" marB="0" anchor="ctr">
                    <a:lnB w="28575" cap="flat" cmpd="sng" algn="ctr">
                      <a:solidFill>
                        <a:srgbClr val="AA1E2D"/>
                      </a:solidFill>
                      <a:prstDash val="solid"/>
                      <a:round/>
                      <a:headEnd type="none" w="med" len="med"/>
                      <a:tailEnd type="none" w="med" len="med"/>
                    </a:lnB>
                  </a:tcPr>
                </a:tc>
                <a:tc>
                  <a:txBody>
                    <a:bodyPr/>
                    <a:lstStyle/>
                    <a:p>
                      <a:pPr algn="ctr"/>
                      <a:r>
                        <a:rPr lang="en-US" sz="1200" b="1" dirty="0" smtClean="0"/>
                        <a:t>O</a:t>
                      </a:r>
                      <a:endParaRPr lang="en-US" sz="1200" b="1" dirty="0"/>
                    </a:p>
                  </a:txBody>
                  <a:tcPr marL="0" marR="0" marT="0" marB="0" anchor="ctr">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r"/>
                      <a:r>
                        <a:rPr lang="en-US" sz="1200" dirty="0" smtClean="0"/>
                        <a:t>350</a:t>
                      </a:r>
                      <a:endParaRPr lang="en-US" sz="1200" dirty="0"/>
                    </a:p>
                  </a:txBody>
                  <a:tcPr marL="0" marR="73152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t>75</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a:txBody>
                    <a:bodyPr/>
                    <a:lstStyle/>
                    <a:p>
                      <a:pPr algn="ctr"/>
                      <a:r>
                        <a:rPr lang="en-US" sz="1200" dirty="0" smtClean="0"/>
                        <a:t>18</a:t>
                      </a:r>
                      <a:endParaRPr lang="en-US" sz="1200" dirty="0"/>
                    </a:p>
                  </a:txBody>
                  <a:tcPr marL="0" marR="0" marT="0" marB="0" anchor="ctr">
                    <a:lnL w="12700" cap="flat" cmpd="sng" algn="ctr">
                      <a:solidFill>
                        <a:srgbClr val="AA1E2D"/>
                      </a:solidFill>
                      <a:prstDash val="solid"/>
                      <a:round/>
                      <a:headEnd type="none" w="med" len="med"/>
                      <a:tailEnd type="none" w="med" len="med"/>
                    </a:lnL>
                    <a:lnR w="12700" cap="flat" cmpd="sng" algn="ctr">
                      <a:solidFill>
                        <a:srgbClr val="AA1E2D"/>
                      </a:solidFill>
                      <a:prstDash val="solid"/>
                      <a:round/>
                      <a:headEnd type="none" w="med" len="med"/>
                      <a:tailEnd type="none" w="med" len="med"/>
                    </a:lnR>
                    <a:lnB w="28575" cap="flat" cmpd="sng" algn="ctr">
                      <a:solidFill>
                        <a:srgbClr val="AA1E2D"/>
                      </a:solidFill>
                      <a:prstDash val="solid"/>
                      <a:round/>
                      <a:headEnd type="none" w="med" len="med"/>
                      <a:tailEnd type="none" w="med" len="med"/>
                    </a:lnB>
                  </a:tcPr>
                </a:tc>
                <a:tc vMerge="1">
                  <a:txBody>
                    <a:bodyPr/>
                    <a:lstStyle/>
                    <a:p>
                      <a:pPr algn="ctr"/>
                      <a:endParaRPr lang="en-US" sz="1200" dirty="0"/>
                    </a:p>
                  </a:txBody>
                  <a:tcPr marL="0" marR="0" marT="0" marB="0" anchor="ctr">
                    <a:lnB w="28575" cap="flat" cmpd="sng" algn="ctr">
                      <a:solidFill>
                        <a:srgbClr val="AA1E2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98299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21208" y="1828800"/>
            <a:ext cx="8842248" cy="4343400"/>
          </a:xfrm>
        </p:spPr>
        <p:txBody>
          <a:bodyPr/>
          <a:lstStyle/>
          <a:p>
            <a:pPr marL="284163" indent="-284163">
              <a:lnSpc>
                <a:spcPct val="90000"/>
              </a:lnSpc>
              <a:buFont typeface="Arial" pitchFamily="34" charset="0"/>
              <a:buChar char="●"/>
            </a:pPr>
            <a:r>
              <a:rPr lang="en-US" altLang="en-US" sz="2400" b="1" dirty="0" smtClean="0">
                <a:solidFill>
                  <a:srgbClr val="5F5046"/>
                </a:solidFill>
              </a:rPr>
              <a:t>ASTM C270</a:t>
            </a:r>
            <a:r>
              <a:rPr lang="en-US" altLang="en-US" sz="2400" dirty="0" smtClean="0">
                <a:solidFill>
                  <a:srgbClr val="5F5046"/>
                </a:solidFill>
              </a:rPr>
              <a:t> </a:t>
            </a:r>
          </a:p>
          <a:p>
            <a:pPr marL="284163" indent="0">
              <a:lnSpc>
                <a:spcPct val="90000"/>
              </a:lnSpc>
              <a:spcBef>
                <a:spcPts val="600"/>
              </a:spcBef>
              <a:buNone/>
            </a:pPr>
            <a:r>
              <a:rPr lang="en-US" altLang="en-US" sz="2400" i="1" dirty="0" smtClean="0">
                <a:solidFill>
                  <a:srgbClr val="5F5046"/>
                </a:solidFill>
              </a:rPr>
              <a:t>“Standard Specification for Mortar for Unit Masonry”</a:t>
            </a:r>
          </a:p>
          <a:p>
            <a:pPr marL="569913" lvl="1" indent="-285750">
              <a:lnSpc>
                <a:spcPct val="90000"/>
              </a:lnSpc>
              <a:buFontTx/>
              <a:buChar char="○"/>
            </a:pPr>
            <a:r>
              <a:rPr lang="en-US" altLang="en-US" sz="2200" dirty="0" smtClean="0">
                <a:solidFill>
                  <a:srgbClr val="5F5046"/>
                </a:solidFill>
              </a:rPr>
              <a:t>Mortar strength – “</a:t>
            </a:r>
            <a:r>
              <a:rPr lang="en-US" altLang="en-US" sz="2200" i="1" dirty="0" smtClean="0">
                <a:solidFill>
                  <a:srgbClr val="5F5046"/>
                </a:solidFill>
              </a:rPr>
              <a:t>A mortar type of known higher strength shall not be indiscriminately substituted where a mortar of anticipated lower strength is specified</a:t>
            </a:r>
            <a:r>
              <a:rPr lang="en-US" altLang="en-US" sz="2200" dirty="0" smtClean="0">
                <a:solidFill>
                  <a:srgbClr val="5F5046"/>
                </a:solidFill>
              </a:rPr>
              <a:t>.”</a:t>
            </a:r>
          </a:p>
          <a:p>
            <a:pPr marL="569913" lvl="1" indent="-285750">
              <a:lnSpc>
                <a:spcPct val="90000"/>
              </a:lnSpc>
              <a:buFontTx/>
              <a:buChar char="○"/>
            </a:pPr>
            <a:r>
              <a:rPr lang="en-US" altLang="en-US" sz="2200" dirty="0" smtClean="0">
                <a:solidFill>
                  <a:srgbClr val="5F5046"/>
                </a:solidFill>
              </a:rPr>
              <a:t>Mortar strength should not exceed the strength of the masonry units.  </a:t>
            </a:r>
          </a:p>
          <a:p>
            <a:pPr marL="801688" lvl="2" indent="-231775">
              <a:lnSpc>
                <a:spcPct val="90000"/>
              </a:lnSpc>
              <a:buFont typeface="Wingdings" pitchFamily="2" charset="2"/>
              <a:buChar char="§"/>
            </a:pPr>
            <a:r>
              <a:rPr lang="en-US" altLang="en-US" sz="2000" dirty="0" smtClean="0">
                <a:solidFill>
                  <a:srgbClr val="5F5046"/>
                </a:solidFill>
              </a:rPr>
              <a:t>If cracking were to occur, it is more likely to happen in the mortar joint which is easier to repair.</a:t>
            </a:r>
          </a:p>
          <a:p>
            <a:pPr marL="517525" lvl="1" indent="-284163">
              <a:lnSpc>
                <a:spcPct val="90000"/>
              </a:lnSpc>
              <a:buFontTx/>
              <a:buChar char="○"/>
            </a:pPr>
            <a:r>
              <a:rPr lang="en-US" altLang="en-US" sz="2200" dirty="0" smtClean="0">
                <a:solidFill>
                  <a:srgbClr val="5F5046"/>
                </a:solidFill>
              </a:rPr>
              <a:t>Mortar strength in-situ may be higher than laboratory testing, based on the dimension of the mortar joint versus the laboratory test cube.</a:t>
            </a:r>
          </a:p>
          <a:p>
            <a:pPr>
              <a:lnSpc>
                <a:spcPct val="90000"/>
              </a:lnSpc>
            </a:pPr>
            <a:endParaRPr lang="en-US" altLang="en-US" sz="2400" dirty="0" smtClean="0">
              <a:solidFill>
                <a:srgbClr val="5F5046"/>
              </a:solidFill>
            </a:endParaRPr>
          </a:p>
        </p:txBody>
      </p:sp>
      <p:sp>
        <p:nvSpPr>
          <p:cNvPr id="27651" name="Rectangle 4"/>
          <p:cNvSpPr>
            <a:spLocks noChangeArrowheads="1"/>
          </p:cNvSpPr>
          <p:nvPr/>
        </p:nvSpPr>
        <p:spPr bwMode="auto">
          <a:xfrm>
            <a:off x="521208" y="1371600"/>
            <a:ext cx="8001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lgn="l">
              <a:spcBef>
                <a:spcPct val="0"/>
              </a:spcBef>
              <a:buClrTx/>
              <a:buSzTx/>
              <a:buFontTx/>
              <a:buNone/>
            </a:pPr>
            <a:r>
              <a:rPr lang="de-CH" altLang="en-US" sz="2400" b="1" dirty="0">
                <a:solidFill>
                  <a:srgbClr val="AA1E2D"/>
                </a:solidFill>
              </a:rPr>
              <a:t>Comments on mortar strength</a:t>
            </a:r>
            <a:r>
              <a:rPr lang="de-CH" altLang="en-US" sz="2400" b="1" dirty="0" smtClean="0">
                <a:solidFill>
                  <a:srgbClr val="AA1E2D"/>
                </a:solidFill>
              </a:rPr>
              <a:t>...</a:t>
            </a:r>
            <a:endParaRPr lang="de-CH" altLang="en-US" sz="2400" b="1" dirty="0">
              <a:solidFill>
                <a:srgbClr val="AA1E2D"/>
              </a:solidFill>
            </a:endParaRPr>
          </a:p>
        </p:txBody>
      </p:sp>
      <p:sp>
        <p:nvSpPr>
          <p:cNvPr id="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8"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9"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12</a:t>
            </a:fld>
            <a:endParaRPr lang="de-DE" dirty="0"/>
          </a:p>
        </p:txBody>
      </p:sp>
      <p:sp>
        <p:nvSpPr>
          <p:cNvPr id="10"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ASTM Standards and Specifications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sz="half" idx="1"/>
          </p:nvPr>
        </p:nvSpPr>
        <p:spPr>
          <a:xfrm>
            <a:off x="533400" y="2286000"/>
            <a:ext cx="8842248" cy="3733800"/>
          </a:xfrm>
        </p:spPr>
        <p:txBody>
          <a:bodyPr/>
          <a:lstStyle/>
          <a:p>
            <a:pPr marL="284163" indent="-284163">
              <a:buFont typeface="Arial" pitchFamily="34" charset="0"/>
              <a:buChar char="●"/>
            </a:pPr>
            <a:r>
              <a:rPr lang="en-US" altLang="en-US" sz="2200" b="1" dirty="0" smtClean="0"/>
              <a:t>ASTM C270</a:t>
            </a:r>
            <a:r>
              <a:rPr lang="en-US" altLang="en-US" sz="2200" dirty="0" smtClean="0"/>
              <a:t> </a:t>
            </a:r>
            <a:r>
              <a:rPr lang="en-US" altLang="en-US" sz="2200" i="1" dirty="0" smtClean="0"/>
              <a:t>“Standard Specification for Mortar for Unit Masonry”</a:t>
            </a:r>
          </a:p>
          <a:p>
            <a:pPr marL="569913" lvl="1" indent="-285750">
              <a:spcBef>
                <a:spcPts val="600"/>
              </a:spcBef>
              <a:buFontTx/>
              <a:buChar char="○"/>
            </a:pPr>
            <a:r>
              <a:rPr lang="en-US" altLang="en-US" sz="2000" u="sng" dirty="0" smtClean="0"/>
              <a:t>Section 3.3</a:t>
            </a:r>
            <a:r>
              <a:rPr lang="en-US" altLang="en-US" sz="2000" i="1" dirty="0" smtClean="0"/>
              <a:t> </a:t>
            </a:r>
            <a:r>
              <a:rPr lang="en-US" altLang="en-US" sz="2000" dirty="0" smtClean="0"/>
              <a:t>“The compressive strength values resulting from field tested mortars do not represent the compressive strength of mortar as tested in the laboratory  nor that of mortar in the wall.”</a:t>
            </a:r>
          </a:p>
          <a:p>
            <a:pPr marL="284163" indent="-284163">
              <a:spcBef>
                <a:spcPts val="1800"/>
              </a:spcBef>
              <a:buFont typeface="Arial" pitchFamily="34" charset="0"/>
              <a:buChar char="●"/>
            </a:pPr>
            <a:r>
              <a:rPr lang="en-US" altLang="en-US" sz="2200" b="1" dirty="0" smtClean="0"/>
              <a:t>ASTM C780 </a:t>
            </a:r>
            <a:r>
              <a:rPr lang="en-US" altLang="en-US" sz="2200" i="1" dirty="0" smtClean="0"/>
              <a:t>“Standard Test Method for Preconstruction and Construction Evaluation of Mortars for Plain and Reinforced Unit Masonry”</a:t>
            </a:r>
            <a:endParaRPr lang="en-US" altLang="en-US" sz="2200" b="1" dirty="0" smtClean="0"/>
          </a:p>
          <a:p>
            <a:pPr marL="569913" lvl="1" indent="-225425">
              <a:spcBef>
                <a:spcPts val="600"/>
              </a:spcBef>
              <a:buFontTx/>
              <a:buChar char="○"/>
            </a:pPr>
            <a:r>
              <a:rPr lang="en-US" altLang="en-US" sz="2000" u="sng" dirty="0" smtClean="0"/>
              <a:t>Section 1.4</a:t>
            </a:r>
            <a:r>
              <a:rPr lang="en-US" altLang="en-US" sz="2000" dirty="0" smtClean="0"/>
              <a:t> “The test results obtained under this method are not required to meet the minimum compressive values in accordance with the property specification in C270.”</a:t>
            </a:r>
          </a:p>
        </p:txBody>
      </p:sp>
      <p:sp>
        <p:nvSpPr>
          <p:cNvPr id="28675" name="Rectangle 4"/>
          <p:cNvSpPr>
            <a:spLocks noChangeArrowheads="1"/>
          </p:cNvSpPr>
          <p:nvPr/>
        </p:nvSpPr>
        <p:spPr bwMode="auto">
          <a:xfrm>
            <a:off x="521208" y="1371600"/>
            <a:ext cx="884224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ctr"/>
          <a:lstStyle/>
          <a:p>
            <a:pPr algn="l">
              <a:spcBef>
                <a:spcPct val="0"/>
              </a:spcBef>
              <a:buClrTx/>
              <a:buSzTx/>
              <a:buFontTx/>
              <a:buNone/>
            </a:pPr>
            <a:r>
              <a:rPr lang="de-CH" altLang="en-US" sz="2400" b="1" dirty="0">
                <a:solidFill>
                  <a:srgbClr val="AA1E2D"/>
                </a:solidFill>
              </a:rPr>
              <a:t>Additional comments on mortar strength and field testing of mortar...</a:t>
            </a:r>
          </a:p>
        </p:txBody>
      </p:sp>
      <p:sp>
        <p:nvSpPr>
          <p:cNvPr id="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8" name="Date Placeholder 3"/>
          <p:cNvSpPr txBox="1">
            <a:spLocks/>
          </p:cNvSpPr>
          <p:nvPr/>
        </p:nvSpPr>
        <p:spPr>
          <a:xfrm>
            <a:off x="5709084" y="6491685"/>
            <a:ext cx="1656184" cy="16573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b="1" smtClean="0">
                <a:solidFill>
                  <a:srgbClr val="AA1E2D"/>
                </a:solidFill>
              </a:rPr>
              <a:t>FOR INTERNAL USE ONLY</a:t>
            </a:r>
            <a:endParaRPr lang="de-DE" sz="800" b="1" dirty="0">
              <a:solidFill>
                <a:srgbClr val="AA1E2D"/>
              </a:solidFill>
            </a:endParaRPr>
          </a:p>
        </p:txBody>
      </p:sp>
      <p:sp>
        <p:nvSpPr>
          <p:cNvPr id="10" name="Slide Number Placeholder 5"/>
          <p:cNvSpPr txBox="1">
            <a:spLocks/>
          </p:cNvSpPr>
          <p:nvPr/>
        </p:nvSpPr>
        <p:spPr>
          <a:xfrm>
            <a:off x="8949444" y="6491816"/>
            <a:ext cx="432048" cy="165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E2B5F-19B1-41F4-9C65-D0E69646D5F3}" type="slidenum">
              <a:rPr lang="de-DE" sz="800" smtClean="0"/>
              <a:pPr algn="r"/>
              <a:t>13</a:t>
            </a:fld>
            <a:endParaRPr lang="de-DE" sz="800" dirty="0"/>
          </a:p>
        </p:txBody>
      </p:sp>
      <p:sp>
        <p:nvSpPr>
          <p:cNvPr id="9"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ASTM Standards and Specifications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2008187"/>
            <a:ext cx="12985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340"/>
          <a:stretch/>
        </p:blipFill>
        <p:spPr bwMode="auto">
          <a:xfrm>
            <a:off x="521208" y="4419599"/>
            <a:ext cx="1840992" cy="1300163"/>
          </a:xfrm>
          <a:prstGeom prst="rect">
            <a:avLst/>
          </a:prstGeom>
          <a:noFill/>
          <a:ln w="28575">
            <a:solidFill>
              <a:srgbClr val="AA1E2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1981200"/>
            <a:ext cx="1754188" cy="1994959"/>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3812" y="4267200"/>
            <a:ext cx="1754188" cy="1604963"/>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29702" name="TextBox 6"/>
          <p:cNvSpPr txBox="1">
            <a:spLocks noChangeArrowheads="1"/>
          </p:cNvSpPr>
          <p:nvPr/>
        </p:nvSpPr>
        <p:spPr bwMode="auto">
          <a:xfrm>
            <a:off x="2514600" y="2023408"/>
            <a:ext cx="2438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r>
              <a:rPr lang="en-US" altLang="en-US" sz="2000" dirty="0" smtClean="0">
                <a:solidFill>
                  <a:srgbClr val="5F5046"/>
                </a:solidFill>
              </a:rPr>
              <a:t>ASTM </a:t>
            </a:r>
            <a:r>
              <a:rPr lang="en-US" altLang="en-US" sz="2000" dirty="0">
                <a:solidFill>
                  <a:srgbClr val="5F5046"/>
                </a:solidFill>
              </a:rPr>
              <a:t>C91, Laboratory Cubes w/ a graded silica sand at a flow of 110 </a:t>
            </a:r>
            <a:r>
              <a:rPr lang="en-US" altLang="en-US" sz="2000" u="sng" dirty="0">
                <a:solidFill>
                  <a:srgbClr val="5F5046"/>
                </a:solidFill>
              </a:rPr>
              <a:t>+</a:t>
            </a:r>
            <a:r>
              <a:rPr lang="en-US" altLang="en-US" sz="2000" dirty="0">
                <a:solidFill>
                  <a:srgbClr val="5F5046"/>
                </a:solidFill>
              </a:rPr>
              <a:t> 5*.</a:t>
            </a:r>
          </a:p>
          <a:p>
            <a:pPr>
              <a:buFont typeface="Wingdings" pitchFamily="2" charset="2"/>
              <a:buNone/>
            </a:pPr>
            <a:r>
              <a:rPr lang="en-US" altLang="en-US" sz="2000" b="1" dirty="0">
                <a:solidFill>
                  <a:srgbClr val="AA1E2D"/>
                </a:solidFill>
              </a:rPr>
              <a:t>3330 psi</a:t>
            </a:r>
          </a:p>
        </p:txBody>
      </p:sp>
      <p:sp>
        <p:nvSpPr>
          <p:cNvPr id="29703" name="TextBox 9"/>
          <p:cNvSpPr txBox="1">
            <a:spLocks noChangeArrowheads="1"/>
          </p:cNvSpPr>
          <p:nvPr/>
        </p:nvSpPr>
        <p:spPr bwMode="auto">
          <a:xfrm>
            <a:off x="2514600" y="4265474"/>
            <a:ext cx="24034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r>
              <a:rPr lang="en-US" altLang="en-US" sz="2000" dirty="0" smtClean="0">
                <a:solidFill>
                  <a:srgbClr val="5F5046"/>
                </a:solidFill>
              </a:rPr>
              <a:t>ASTM </a:t>
            </a:r>
            <a:r>
              <a:rPr lang="en-US" altLang="en-US" sz="2000" dirty="0">
                <a:solidFill>
                  <a:srgbClr val="5F5046"/>
                </a:solidFill>
              </a:rPr>
              <a:t>C270, Laboratory Cubes w/ a field mason sand at a flow of 110 </a:t>
            </a:r>
            <a:r>
              <a:rPr lang="en-US" altLang="en-US" sz="2000" u="sng" dirty="0">
                <a:solidFill>
                  <a:srgbClr val="5F5046"/>
                </a:solidFill>
              </a:rPr>
              <a:t>+</a:t>
            </a:r>
            <a:r>
              <a:rPr lang="en-US" altLang="en-US" sz="2000" dirty="0">
                <a:solidFill>
                  <a:srgbClr val="5F5046"/>
                </a:solidFill>
              </a:rPr>
              <a:t> 5*.</a:t>
            </a:r>
          </a:p>
          <a:p>
            <a:pPr>
              <a:buFont typeface="Wingdings" pitchFamily="2" charset="2"/>
              <a:buNone/>
            </a:pPr>
            <a:r>
              <a:rPr lang="en-US" altLang="en-US" sz="2000" b="1" dirty="0">
                <a:solidFill>
                  <a:srgbClr val="AA1E2D"/>
                </a:solidFill>
              </a:rPr>
              <a:t>2490 psi</a:t>
            </a:r>
          </a:p>
        </p:txBody>
      </p:sp>
      <p:sp>
        <p:nvSpPr>
          <p:cNvPr id="29704" name="TextBox 10"/>
          <p:cNvSpPr txBox="1">
            <a:spLocks noChangeArrowheads="1"/>
          </p:cNvSpPr>
          <p:nvPr/>
        </p:nvSpPr>
        <p:spPr bwMode="auto">
          <a:xfrm>
            <a:off x="7013448" y="1905000"/>
            <a:ext cx="2438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r>
              <a:rPr lang="en-US" altLang="en-US" sz="2000" dirty="0" smtClean="0">
                <a:solidFill>
                  <a:srgbClr val="5F5046"/>
                </a:solidFill>
              </a:rPr>
              <a:t>ASTM </a:t>
            </a:r>
            <a:r>
              <a:rPr lang="en-US" altLang="en-US" sz="2000" dirty="0">
                <a:solidFill>
                  <a:srgbClr val="5F5046"/>
                </a:solidFill>
              </a:rPr>
              <a:t>C780,      Field </a:t>
            </a:r>
            <a:r>
              <a:rPr lang="en-US" altLang="en-US" sz="2000" dirty="0" smtClean="0">
                <a:solidFill>
                  <a:srgbClr val="5F5046"/>
                </a:solidFill>
              </a:rPr>
              <a:t>Cubes** </a:t>
            </a:r>
            <a:r>
              <a:rPr lang="en-US" altLang="en-US" sz="2000" dirty="0">
                <a:solidFill>
                  <a:srgbClr val="5F5046"/>
                </a:solidFill>
              </a:rPr>
              <a:t>tested right out of the mixer.</a:t>
            </a:r>
          </a:p>
          <a:p>
            <a:pPr>
              <a:buFont typeface="Wingdings" pitchFamily="2" charset="2"/>
              <a:buNone/>
            </a:pPr>
            <a:r>
              <a:rPr lang="en-US" altLang="en-US" sz="2000" b="1" dirty="0">
                <a:solidFill>
                  <a:srgbClr val="AA1E2D"/>
                </a:solidFill>
              </a:rPr>
              <a:t>1800 psi</a:t>
            </a:r>
          </a:p>
        </p:txBody>
      </p:sp>
      <p:sp>
        <p:nvSpPr>
          <p:cNvPr id="29705" name="TextBox 11"/>
          <p:cNvSpPr txBox="1">
            <a:spLocks noChangeArrowheads="1"/>
          </p:cNvSpPr>
          <p:nvPr/>
        </p:nvSpPr>
        <p:spPr bwMode="auto">
          <a:xfrm>
            <a:off x="7010400" y="3733800"/>
            <a:ext cx="2514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r>
              <a:rPr lang="en-US" altLang="en-US" sz="2000" dirty="0" smtClean="0">
                <a:solidFill>
                  <a:srgbClr val="5F5046"/>
                </a:solidFill>
              </a:rPr>
              <a:t>ASTM </a:t>
            </a:r>
            <a:r>
              <a:rPr lang="en-US" altLang="en-US" sz="2000" dirty="0">
                <a:solidFill>
                  <a:srgbClr val="5F5046"/>
                </a:solidFill>
              </a:rPr>
              <a:t>C780,      Field </a:t>
            </a:r>
            <a:r>
              <a:rPr lang="en-US" altLang="en-US" sz="2000" dirty="0" smtClean="0">
                <a:solidFill>
                  <a:srgbClr val="5F5046"/>
                </a:solidFill>
              </a:rPr>
              <a:t>Cubes** </a:t>
            </a:r>
            <a:r>
              <a:rPr lang="en-US" altLang="en-US" sz="2000" dirty="0">
                <a:solidFill>
                  <a:srgbClr val="5F5046"/>
                </a:solidFill>
              </a:rPr>
              <a:t>tested after resting on the surface of a masonry unit for ~15 min.</a:t>
            </a:r>
          </a:p>
          <a:p>
            <a:pPr>
              <a:buFont typeface="Wingdings" pitchFamily="2" charset="2"/>
              <a:buNone/>
            </a:pPr>
            <a:r>
              <a:rPr lang="en-US" altLang="en-US" sz="2000" b="1" dirty="0">
                <a:solidFill>
                  <a:srgbClr val="AA1E2D"/>
                </a:solidFill>
              </a:rPr>
              <a:t>2230 psi</a:t>
            </a:r>
          </a:p>
        </p:txBody>
      </p:sp>
      <p:sp>
        <p:nvSpPr>
          <p:cNvPr id="29706" name="TextBox 7"/>
          <p:cNvSpPr txBox="1">
            <a:spLocks noChangeArrowheads="1"/>
          </p:cNvSpPr>
          <p:nvPr/>
        </p:nvSpPr>
        <p:spPr bwMode="auto">
          <a:xfrm>
            <a:off x="521209" y="1371600"/>
            <a:ext cx="854659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pPr>
              <a:buFont typeface="Wingdings" pitchFamily="2" charset="2"/>
              <a:buNone/>
            </a:pPr>
            <a:r>
              <a:rPr lang="en-US" altLang="en-US" b="1" dirty="0">
                <a:solidFill>
                  <a:srgbClr val="AA1E2D"/>
                </a:solidFill>
              </a:rPr>
              <a:t>Compressive Strength Experiment with a Type S Masonry Cement</a:t>
            </a:r>
          </a:p>
        </p:txBody>
      </p:sp>
      <p:sp>
        <p:nvSpPr>
          <p:cNvPr id="29710" name="TextBox 1"/>
          <p:cNvSpPr txBox="1">
            <a:spLocks noChangeArrowheads="1"/>
          </p:cNvSpPr>
          <p:nvPr/>
        </p:nvSpPr>
        <p:spPr bwMode="auto">
          <a:xfrm>
            <a:off x="779843" y="6137326"/>
            <a:ext cx="4352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pPr algn="ctr">
              <a:buFont typeface="Wingdings" pitchFamily="2" charset="2"/>
              <a:buNone/>
            </a:pPr>
            <a:r>
              <a:rPr lang="en-US" sz="1800" dirty="0"/>
              <a:t>*Note: Flow of 110 is very stiff!</a:t>
            </a:r>
          </a:p>
        </p:txBody>
      </p:sp>
      <p:sp>
        <p:nvSpPr>
          <p:cNvPr id="15"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6"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7"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14</a:t>
            </a:fld>
            <a:endParaRPr lang="de-DE" dirty="0"/>
          </a:p>
        </p:txBody>
      </p:sp>
      <p:sp>
        <p:nvSpPr>
          <p:cNvPr id="18"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ASTM Standards and Specifications</a:t>
            </a:r>
          </a:p>
        </p:txBody>
      </p:sp>
      <p:sp>
        <p:nvSpPr>
          <p:cNvPr id="19" name="TextBox 1"/>
          <p:cNvSpPr txBox="1">
            <a:spLocks noChangeArrowheads="1"/>
          </p:cNvSpPr>
          <p:nvPr/>
        </p:nvSpPr>
        <p:spPr bwMode="auto">
          <a:xfrm>
            <a:off x="5029200" y="6122353"/>
            <a:ext cx="4352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pPr algn="ctr">
              <a:buFont typeface="Wingdings" pitchFamily="2" charset="2"/>
              <a:buNone/>
            </a:pPr>
            <a:r>
              <a:rPr lang="en-US" sz="1800" dirty="0" smtClean="0"/>
              <a:t>**Note</a:t>
            </a:r>
            <a:r>
              <a:rPr lang="en-US" sz="1800" dirty="0"/>
              <a:t>: </a:t>
            </a:r>
            <a:r>
              <a:rPr lang="en-US" sz="1800" dirty="0" smtClean="0"/>
              <a:t>C780 also allows for cylinders</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Good Construction Practice            </a:t>
            </a:r>
            <a:endParaRPr lang="en-US" i="1" dirty="0"/>
          </a:p>
        </p:txBody>
      </p:sp>
      <p:pic>
        <p:nvPicPr>
          <p:cNvPr id="6" name="Shape 13"/>
          <p:cNvPicPr preferRelativeResize="0"/>
          <p:nvPr/>
        </p:nvPicPr>
        <p:blipFill rotWithShape="1">
          <a:blip r:embed="rId2">
            <a:alphaModFix/>
          </a:blip>
          <a:srcRect/>
          <a:stretch/>
        </p:blipFill>
        <p:spPr>
          <a:xfrm>
            <a:off x="519660" y="6422057"/>
            <a:ext cx="1099541" cy="247301"/>
          </a:xfrm>
          <a:prstGeom prst="rect">
            <a:avLst/>
          </a:prstGeom>
          <a:noFill/>
          <a:ln>
            <a:noFill/>
          </a:ln>
        </p:spPr>
      </p:pic>
      <p:sp>
        <p:nvSpPr>
          <p:cNvPr id="3" name="Picture Placeholder 2"/>
          <p:cNvSpPr>
            <a:spLocks noGrp="1"/>
          </p:cNvSpPr>
          <p:nvPr>
            <p:ph type="pic" sz="quarter" idx="14"/>
          </p:nvPr>
        </p:nvSpPr>
        <p:spPr>
          <a:ln>
            <a:solidFill>
              <a:srgbClr val="5F5046"/>
            </a:solidFill>
          </a:ln>
        </p:spPr>
      </p:sp>
      <p:sp>
        <p:nvSpPr>
          <p:cNvPr id="5" name="Rectangle 4"/>
          <p:cNvSpPr/>
          <p:nvPr/>
        </p:nvSpPr>
        <p:spPr>
          <a:xfrm>
            <a:off x="0" y="0"/>
            <a:ext cx="9906000" cy="3429000"/>
          </a:xfrm>
          <a:prstGeom prst="rect">
            <a:avLst/>
          </a:prstGeom>
          <a:solidFill>
            <a:srgbClr val="5F5046"/>
          </a:solidFill>
          <a:ln w="6350">
            <a:solidFill>
              <a:srgbClr val="5F5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buClr>
                <a:schemeClr val="accent1"/>
              </a:buClr>
              <a:buFont typeface="Arial" panose="020B0604020202020204" pitchFamily="34" charset="0"/>
              <a:buChar char="•"/>
            </a:pPr>
            <a:endParaRPr lang="en-US" sz="2000" dirty="0" smtClean="0">
              <a:solidFill>
                <a:schemeClr val="tx1"/>
              </a:solidFill>
            </a:endParaRPr>
          </a:p>
        </p:txBody>
      </p:sp>
      <p:sp>
        <p:nvSpPr>
          <p:cNvPr id="1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8" name="Date Placeholder 3"/>
          <p:cNvSpPr txBox="1">
            <a:spLocks/>
          </p:cNvSpPr>
          <p:nvPr/>
        </p:nvSpPr>
        <p:spPr>
          <a:xfrm>
            <a:off x="5709084" y="6491685"/>
            <a:ext cx="1656184" cy="16573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b="1" smtClean="0">
                <a:solidFill>
                  <a:srgbClr val="AA1E2D"/>
                </a:solidFill>
              </a:rPr>
              <a:t>FOR INTERNAL USE ONLY</a:t>
            </a:r>
            <a:endParaRPr lang="de-DE" sz="800" b="1" dirty="0">
              <a:solidFill>
                <a:srgbClr val="AA1E2D"/>
              </a:solidFill>
            </a:endParaRPr>
          </a:p>
        </p:txBody>
      </p:sp>
      <p:sp>
        <p:nvSpPr>
          <p:cNvPr id="19" name="Slide Number Placeholder 5"/>
          <p:cNvSpPr txBox="1">
            <a:spLocks/>
          </p:cNvSpPr>
          <p:nvPr/>
        </p:nvSpPr>
        <p:spPr>
          <a:xfrm>
            <a:off x="8949444" y="6491816"/>
            <a:ext cx="432048" cy="165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E2B5F-19B1-41F4-9C65-D0E69646D5F3}" type="slidenum">
              <a:rPr lang="de-DE" sz="800" smtClean="0"/>
              <a:pPr algn="r"/>
              <a:t>15</a:t>
            </a:fld>
            <a:endParaRPr lang="de-DE" sz="800" dirty="0"/>
          </a:p>
        </p:txBody>
      </p:sp>
    </p:spTree>
    <p:extLst>
      <p:ext uri="{BB962C8B-B14F-4D97-AF65-F5344CB8AC3E}">
        <p14:creationId xmlns:p14="http://schemas.microsoft.com/office/powerpoint/2010/main" val="7202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21208" y="1371600"/>
            <a:ext cx="884224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ctr"/>
          <a:lstStyle/>
          <a:p>
            <a:pPr algn="l">
              <a:spcBef>
                <a:spcPct val="0"/>
              </a:spcBef>
              <a:buClrTx/>
              <a:buSzTx/>
              <a:buFontTx/>
              <a:buNone/>
            </a:pPr>
            <a:r>
              <a:rPr lang="de-CH" altLang="en-US" sz="2400" b="1" dirty="0">
                <a:solidFill>
                  <a:srgbClr val="AA1E2D"/>
                </a:solidFill>
              </a:rPr>
              <a:t>Basics of Mortar Mixing</a:t>
            </a:r>
          </a:p>
        </p:txBody>
      </p:sp>
      <p:sp>
        <p:nvSpPr>
          <p:cNvPr id="31747" name="Rectangle 3"/>
          <p:cNvSpPr>
            <a:spLocks noChangeArrowheads="1"/>
          </p:cNvSpPr>
          <p:nvPr/>
        </p:nvSpPr>
        <p:spPr bwMode="auto">
          <a:xfrm>
            <a:off x="521208" y="1828800"/>
            <a:ext cx="884224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2075" bIns="46038"/>
          <a:lstStyle/>
          <a:p>
            <a:pPr algn="l">
              <a:spcBef>
                <a:spcPct val="20000"/>
              </a:spcBef>
              <a:spcAft>
                <a:spcPct val="30000"/>
              </a:spcAft>
            </a:pPr>
            <a:r>
              <a:rPr lang="en-US" altLang="en-US" sz="2400" dirty="0"/>
              <a:t>Mortar should be machine mixed for a minimum of 3 minutes and a maximum of 5 minutes.</a:t>
            </a:r>
          </a:p>
          <a:p>
            <a:pPr marL="2398713" lvl="1" indent="-285750" algn="l">
              <a:buClr>
                <a:srgbClr val="AA1E2D"/>
              </a:buClr>
              <a:buSzPct val="100000"/>
              <a:buFont typeface="Arial" pitchFamily="34" charset="0"/>
              <a:buChar char="●"/>
            </a:pPr>
            <a:r>
              <a:rPr lang="en-US" altLang="en-US" sz="2200" i="1" dirty="0"/>
              <a:t>If mortar is mixed for </a:t>
            </a:r>
            <a:r>
              <a:rPr lang="en-US" altLang="en-US" sz="2200" b="1" i="1" dirty="0">
                <a:solidFill>
                  <a:schemeClr val="accent1"/>
                </a:solidFill>
              </a:rPr>
              <a:t>less than 3 minutes or greater than 5 minutes</a:t>
            </a:r>
            <a:r>
              <a:rPr lang="en-US" altLang="en-US" sz="2200" i="1" dirty="0"/>
              <a:t>, the mortar may:</a:t>
            </a:r>
            <a:endParaRPr lang="en-US" altLang="en-US" sz="2200" dirty="0"/>
          </a:p>
          <a:p>
            <a:pPr marL="2682875" lvl="2" indent="-284163" algn="l">
              <a:spcBef>
                <a:spcPts val="300"/>
              </a:spcBef>
              <a:buClr>
                <a:srgbClr val="AA1E2D"/>
              </a:buClr>
              <a:buSzTx/>
              <a:buFontTx/>
              <a:buChar char="○"/>
            </a:pPr>
            <a:r>
              <a:rPr lang="en-US" altLang="en-US" sz="2000" dirty="0"/>
              <a:t>Be non-uniform</a:t>
            </a:r>
          </a:p>
          <a:p>
            <a:pPr marL="2682875" lvl="2" indent="-284163" algn="l">
              <a:buClr>
                <a:srgbClr val="AA1E2D"/>
              </a:buClr>
              <a:buSzTx/>
              <a:buFontTx/>
              <a:buChar char="○"/>
            </a:pPr>
            <a:r>
              <a:rPr lang="en-US" altLang="en-US" sz="2000" dirty="0"/>
              <a:t>Have poor workability</a:t>
            </a:r>
          </a:p>
          <a:p>
            <a:pPr marL="2682875" lvl="2" indent="-284163" algn="l">
              <a:buClr>
                <a:srgbClr val="AA1E2D"/>
              </a:buClr>
              <a:buSzTx/>
              <a:buFontTx/>
              <a:buChar char="○"/>
            </a:pPr>
            <a:r>
              <a:rPr lang="en-US" altLang="en-US" sz="2000" dirty="0"/>
              <a:t>Have low water retention</a:t>
            </a:r>
          </a:p>
          <a:p>
            <a:pPr marL="2682875" lvl="2" indent="-284163" algn="l">
              <a:buClr>
                <a:srgbClr val="AA1E2D"/>
              </a:buClr>
              <a:buSzTx/>
              <a:buFontTx/>
              <a:buChar char="○"/>
            </a:pPr>
            <a:r>
              <a:rPr lang="en-US" altLang="en-US" sz="2000" dirty="0"/>
              <a:t>Have less than optimal air content</a:t>
            </a:r>
          </a:p>
          <a:p>
            <a:pPr marL="2682875" lvl="2" indent="-284163" algn="l">
              <a:buClr>
                <a:srgbClr val="AA1E2D"/>
              </a:buClr>
              <a:buSzTx/>
              <a:buFontTx/>
              <a:buChar char="○"/>
            </a:pPr>
            <a:r>
              <a:rPr lang="en-US" altLang="en-US" sz="2000" dirty="0"/>
              <a:t>Have lower strength and/or durable properties</a:t>
            </a:r>
          </a:p>
          <a:p>
            <a:pPr algn="l">
              <a:spcBef>
                <a:spcPts val="600"/>
              </a:spcBef>
              <a:spcAft>
                <a:spcPct val="30000"/>
              </a:spcAft>
            </a:pPr>
            <a:r>
              <a:rPr lang="en-US" altLang="en-US" sz="2400" dirty="0"/>
              <a:t>Charge mixer to full capacity for optimal mixing action.</a:t>
            </a:r>
          </a:p>
          <a:p>
            <a:pPr algn="l">
              <a:spcBef>
                <a:spcPts val="300"/>
              </a:spcBef>
              <a:spcAft>
                <a:spcPct val="30000"/>
              </a:spcAft>
            </a:pPr>
            <a:r>
              <a:rPr lang="en-US" altLang="en-US" sz="2400" dirty="0"/>
              <a:t>Empty full contents of mixer so as to not impair subsequent batches.</a:t>
            </a:r>
          </a:p>
        </p:txBody>
      </p:sp>
      <p:pic>
        <p:nvPicPr>
          <p:cNvPr id="31748" name="Picture 5" descr="Mighty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 y="2743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9"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0"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16</a:t>
            </a:fld>
            <a:endParaRPr lang="de-DE" dirty="0"/>
          </a:p>
        </p:txBody>
      </p:sp>
      <p:sp>
        <p:nvSpPr>
          <p:cNvPr id="11"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Good Construction Practice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39496" y="1295400"/>
            <a:ext cx="884224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lstStyle/>
          <a:p>
            <a:pPr algn="l">
              <a:spcBef>
                <a:spcPct val="0"/>
              </a:spcBef>
              <a:buClrTx/>
              <a:buSzTx/>
              <a:buFontTx/>
              <a:buNone/>
            </a:pPr>
            <a:r>
              <a:rPr lang="de-CH" altLang="en-US" sz="2400" b="1" dirty="0">
                <a:solidFill>
                  <a:srgbClr val="AA1E2D"/>
                </a:solidFill>
              </a:rPr>
              <a:t>Maintaining Mortar Consistency on the Job</a:t>
            </a:r>
          </a:p>
        </p:txBody>
      </p:sp>
      <p:sp>
        <p:nvSpPr>
          <p:cNvPr id="32771" name="Rectangle 3"/>
          <p:cNvSpPr>
            <a:spLocks noGrp="1" noChangeArrowheads="1"/>
          </p:cNvSpPr>
          <p:nvPr>
            <p:ph type="body" sz="half" idx="1"/>
          </p:nvPr>
        </p:nvSpPr>
        <p:spPr>
          <a:xfrm>
            <a:off x="521208" y="1825625"/>
            <a:ext cx="8842248" cy="4514215"/>
          </a:xfrm>
          <a:noFill/>
        </p:spPr>
        <p:txBody>
          <a:bodyPr lIns="0" tIns="0" rIns="92075" bIns="46038"/>
          <a:lstStyle/>
          <a:p>
            <a:pPr marL="284163" indent="-284163">
              <a:buFont typeface="Arial" pitchFamily="34" charset="0"/>
              <a:buChar char="●"/>
            </a:pPr>
            <a:r>
              <a:rPr lang="en-US" altLang="en-US" sz="2200" dirty="0" smtClean="0"/>
              <a:t>Fresh mortar should be prepared at the rate its needed.</a:t>
            </a:r>
          </a:p>
          <a:p>
            <a:pPr marL="284163" indent="-284163">
              <a:buFont typeface="Arial" pitchFamily="34" charset="0"/>
              <a:buChar char="●"/>
            </a:pPr>
            <a:r>
              <a:rPr lang="en-US" altLang="en-US" sz="2200" dirty="0" smtClean="0"/>
              <a:t>Control moisture loss on dry windy days by:</a:t>
            </a:r>
          </a:p>
          <a:p>
            <a:pPr marL="569913" lvl="1" indent="-285750">
              <a:buFontTx/>
              <a:buChar char="○"/>
            </a:pPr>
            <a:r>
              <a:rPr lang="en-US" altLang="en-US" sz="2000" dirty="0" smtClean="0"/>
              <a:t>Keeping mortar boards moist.</a:t>
            </a:r>
          </a:p>
          <a:p>
            <a:pPr marL="569913" lvl="1" indent="-285750">
              <a:buFontTx/>
              <a:buChar char="○"/>
            </a:pPr>
            <a:r>
              <a:rPr lang="en-US" altLang="en-US" sz="2000" dirty="0" smtClean="0"/>
              <a:t>Covering mortar tubs or wheelbarrows with plastic.</a:t>
            </a:r>
          </a:p>
          <a:p>
            <a:pPr marL="569913" lvl="1" indent="-285750">
              <a:buFontTx/>
              <a:buChar char="○"/>
            </a:pPr>
            <a:r>
              <a:rPr lang="en-US" altLang="en-US" sz="2000" dirty="0" smtClean="0"/>
              <a:t>Keep mortar materials cool.</a:t>
            </a:r>
          </a:p>
          <a:p>
            <a:pPr marL="284163" indent="-284163">
              <a:buFont typeface="Arial" pitchFamily="34" charset="0"/>
              <a:buChar char="●"/>
            </a:pPr>
            <a:r>
              <a:rPr lang="en-US" altLang="en-US" sz="2200" dirty="0" smtClean="0"/>
              <a:t>Try to keep the same person in charge of mixing all the mortar.</a:t>
            </a:r>
          </a:p>
          <a:p>
            <a:pPr marL="284163" indent="-284163">
              <a:buFont typeface="Arial" pitchFamily="34" charset="0"/>
              <a:buChar char="●"/>
            </a:pPr>
            <a:r>
              <a:rPr lang="en-US" altLang="en-US" sz="2200" dirty="0" smtClean="0"/>
              <a:t>Keep mixing area clean and avoid material contamination.</a:t>
            </a:r>
          </a:p>
          <a:p>
            <a:pPr marL="284163" indent="-284163">
              <a:buFont typeface="Arial" pitchFamily="34" charset="0"/>
              <a:buChar char="●"/>
            </a:pPr>
            <a:r>
              <a:rPr lang="en-US" altLang="en-US" sz="2200" dirty="0" smtClean="0"/>
              <a:t>Keep sand pile covered to better control material moisture.</a:t>
            </a:r>
          </a:p>
          <a:p>
            <a:pPr marL="284163" indent="-284163">
              <a:buFont typeface="Arial" pitchFamily="34" charset="0"/>
              <a:buChar char="●"/>
            </a:pPr>
            <a:r>
              <a:rPr lang="en-US" altLang="en-US" sz="2200" dirty="0" smtClean="0"/>
              <a:t>Use a </a:t>
            </a:r>
            <a:r>
              <a:rPr lang="en-US" altLang="en-US" sz="2200" b="1" dirty="0" smtClean="0"/>
              <a:t>cubic foot sand box</a:t>
            </a:r>
            <a:r>
              <a:rPr lang="en-US" altLang="en-US" sz="2200" dirty="0" smtClean="0"/>
              <a:t>, or other uniform measuring container…</a:t>
            </a:r>
          </a:p>
          <a:p>
            <a:pPr marL="342900" indent="-342900"/>
            <a:endParaRPr lang="en-US" altLang="en-US" sz="2000" dirty="0" smtClean="0"/>
          </a:p>
        </p:txBody>
      </p:sp>
      <p:sp>
        <p:nvSpPr>
          <p:cNvPr id="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8"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9"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17</a:t>
            </a:fld>
            <a:endParaRPr lang="de-DE" dirty="0"/>
          </a:p>
        </p:txBody>
      </p:sp>
      <p:sp>
        <p:nvSpPr>
          <p:cNvPr id="10"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Good Construction Practice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521208" y="1828800"/>
            <a:ext cx="8842248" cy="4495800"/>
          </a:xfrm>
          <a:prstGeom prst="rect">
            <a:avLst/>
          </a:prstGeom>
          <a:noFill/>
        </p:spPr>
        <p:txBody>
          <a:bodyPr vert="horz" lIns="0" tIns="0" rIns="92075" bIns="46038" rtlCol="0">
            <a:noAutofit/>
          </a:bodyPr>
          <a:lstStyle>
            <a:lvl1pPr marL="180975" indent="-180975" algn="l" defTabSz="914400" rtl="0" eaLnBrk="1" latinLnBrk="0" hangingPunct="1">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12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spcBef>
                <a:spcPts val="9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12788" indent="-169863" algn="l" defTabSz="914400" rtl="0" eaLnBrk="1" latinLnBrk="0" hangingPunct="1">
              <a:spcBef>
                <a:spcPts val="9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893763" indent="-180975" algn="l" defTabSz="914400" rtl="0" eaLnBrk="1" latinLnBrk="0" hangingPunct="1">
              <a:spcBef>
                <a:spcPts val="9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4163" indent="-284163">
              <a:lnSpc>
                <a:spcPct val="90000"/>
              </a:lnSpc>
              <a:buFont typeface="Arial" pitchFamily="34" charset="0"/>
              <a:buChar char="●"/>
            </a:pPr>
            <a:r>
              <a:rPr lang="en-US" altLang="en-US" sz="2200" dirty="0" smtClean="0">
                <a:solidFill>
                  <a:srgbClr val="5F5046"/>
                </a:solidFill>
              </a:rPr>
              <a:t>A stiff non-workable mortar often times can be “restored” by adding a small amount water on the mortar board, this process is commonly referred to as re-tempering.</a:t>
            </a:r>
          </a:p>
          <a:p>
            <a:pPr marL="284163" indent="-284163">
              <a:lnSpc>
                <a:spcPct val="90000"/>
              </a:lnSpc>
              <a:buFont typeface="Arial" pitchFamily="34" charset="0"/>
              <a:buChar char="●"/>
            </a:pPr>
            <a:r>
              <a:rPr lang="en-US" altLang="en-US" sz="2200" dirty="0" smtClean="0">
                <a:solidFill>
                  <a:srgbClr val="5F5046"/>
                </a:solidFill>
              </a:rPr>
              <a:t>Mortar older than 2 ½ hours should not be re-                         tempered.</a:t>
            </a:r>
          </a:p>
          <a:p>
            <a:pPr marL="284163" indent="-284163">
              <a:lnSpc>
                <a:spcPct val="80000"/>
              </a:lnSpc>
              <a:buFont typeface="Arial" pitchFamily="34" charset="0"/>
              <a:buChar char="●"/>
            </a:pPr>
            <a:r>
              <a:rPr lang="en-US" altLang="en-US" sz="2200" dirty="0" smtClean="0">
                <a:solidFill>
                  <a:srgbClr val="5F5046"/>
                </a:solidFill>
              </a:rPr>
              <a:t>Thoroughly remix mortar after adding water.</a:t>
            </a:r>
          </a:p>
          <a:p>
            <a:pPr marL="284163" indent="-284163">
              <a:lnSpc>
                <a:spcPct val="90000"/>
              </a:lnSpc>
              <a:buFont typeface="Arial" pitchFamily="34" charset="0"/>
              <a:buChar char="●"/>
            </a:pPr>
            <a:r>
              <a:rPr lang="en-US" altLang="en-US" sz="2200" dirty="0" smtClean="0">
                <a:solidFill>
                  <a:srgbClr val="5F5046"/>
                </a:solidFill>
              </a:rPr>
              <a:t>Small water additions will increase the mortar                                  w/c ratio and slightly reduce mortar strength.</a:t>
            </a:r>
          </a:p>
          <a:p>
            <a:pPr marL="284163" indent="-284163">
              <a:lnSpc>
                <a:spcPct val="90000"/>
              </a:lnSpc>
              <a:buFont typeface="Arial" pitchFamily="34" charset="0"/>
              <a:buChar char="●"/>
            </a:pPr>
            <a:r>
              <a:rPr lang="en-US" altLang="en-US" sz="2200" dirty="0" smtClean="0">
                <a:solidFill>
                  <a:srgbClr val="5F5046"/>
                </a:solidFill>
              </a:rPr>
              <a:t>Building walls with a workable, plastic mortar (instead of a dry, stiff mortar) will:</a:t>
            </a:r>
          </a:p>
          <a:p>
            <a:pPr marL="568325" lvl="1" indent="-284163">
              <a:lnSpc>
                <a:spcPct val="80000"/>
              </a:lnSpc>
              <a:spcBef>
                <a:spcPts val="600"/>
              </a:spcBef>
              <a:buFontTx/>
              <a:buChar char="○"/>
            </a:pPr>
            <a:r>
              <a:rPr lang="en-US" altLang="en-US" sz="2000" dirty="0" smtClean="0">
                <a:solidFill>
                  <a:srgbClr val="5F5046"/>
                </a:solidFill>
              </a:rPr>
              <a:t>Have better bond strength between the mortar and masonry units.</a:t>
            </a:r>
          </a:p>
          <a:p>
            <a:pPr marL="568325" lvl="1" indent="-284163">
              <a:lnSpc>
                <a:spcPct val="80000"/>
              </a:lnSpc>
              <a:spcBef>
                <a:spcPts val="600"/>
              </a:spcBef>
              <a:buFontTx/>
              <a:buChar char="○"/>
            </a:pPr>
            <a:r>
              <a:rPr lang="en-US" altLang="en-US" sz="2000" dirty="0" smtClean="0">
                <a:solidFill>
                  <a:srgbClr val="5F5046"/>
                </a:solidFill>
              </a:rPr>
              <a:t>Be more resistant to water penetration.</a:t>
            </a:r>
          </a:p>
          <a:p>
            <a:pPr marL="568325" lvl="1" indent="-284163">
              <a:lnSpc>
                <a:spcPct val="80000"/>
              </a:lnSpc>
              <a:spcBef>
                <a:spcPts val="600"/>
              </a:spcBef>
              <a:buFontTx/>
              <a:buChar char="○"/>
            </a:pPr>
            <a:r>
              <a:rPr lang="en-US" altLang="en-US" sz="2000" dirty="0" smtClean="0">
                <a:solidFill>
                  <a:srgbClr val="5F5046"/>
                </a:solidFill>
              </a:rPr>
              <a:t>And will likely not prematurely dry out after being laid in the wall.</a:t>
            </a:r>
            <a:endParaRPr lang="en-US" altLang="en-US" sz="2400" dirty="0" smtClean="0">
              <a:solidFill>
                <a:srgbClr val="5F5046"/>
              </a:solidFill>
            </a:endParaRPr>
          </a:p>
        </p:txBody>
      </p:sp>
      <p:sp>
        <p:nvSpPr>
          <p:cNvPr id="33794" name="Rectangle 2"/>
          <p:cNvSpPr>
            <a:spLocks noChangeArrowheads="1"/>
          </p:cNvSpPr>
          <p:nvPr/>
        </p:nvSpPr>
        <p:spPr bwMode="auto">
          <a:xfrm>
            <a:off x="521208" y="1371600"/>
            <a:ext cx="884224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lgn="l">
              <a:spcBef>
                <a:spcPct val="0"/>
              </a:spcBef>
              <a:buClrTx/>
              <a:buSzTx/>
              <a:buFontTx/>
              <a:buNone/>
            </a:pPr>
            <a:r>
              <a:rPr lang="de-CH" altLang="en-US" sz="2400" b="1" dirty="0">
                <a:solidFill>
                  <a:srgbClr val="AA1E2D"/>
                </a:solidFill>
              </a:rPr>
              <a:t>Restoring Mortar Consistency on the Job</a:t>
            </a:r>
          </a:p>
        </p:txBody>
      </p:sp>
      <p:pic>
        <p:nvPicPr>
          <p:cNvPr id="33796" name="Picture 5" descr="BoardRetempering"/>
          <p:cNvPicPr>
            <a:picLocks noChangeAspect="1" noChangeArrowheads="1"/>
          </p:cNvPicPr>
          <p:nvPr/>
        </p:nvPicPr>
        <p:blipFill rotWithShape="1">
          <a:blip r:embed="rId3">
            <a:extLst>
              <a:ext uri="{28A0092B-C50C-407E-A947-70E740481C1C}">
                <a14:useLocalDpi xmlns:a14="http://schemas.microsoft.com/office/drawing/2010/main" val="0"/>
              </a:ext>
            </a:extLst>
          </a:blip>
          <a:srcRect b="16232"/>
          <a:stretch/>
        </p:blipFill>
        <p:spPr bwMode="auto">
          <a:xfrm>
            <a:off x="6986016" y="2671313"/>
            <a:ext cx="2362200" cy="1824487"/>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8"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9"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0"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18</a:t>
            </a:fld>
            <a:endParaRPr lang="de-DE" dirty="0"/>
          </a:p>
        </p:txBody>
      </p:sp>
      <p:sp>
        <p:nvSpPr>
          <p:cNvPr id="11"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Good Construction Practice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521208" y="1371600"/>
            <a:ext cx="8001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lgn="l">
              <a:spcBef>
                <a:spcPct val="0"/>
              </a:spcBef>
              <a:buClrTx/>
              <a:buSzTx/>
              <a:buFontTx/>
              <a:buNone/>
            </a:pPr>
            <a:r>
              <a:rPr lang="de-CH" altLang="en-US" sz="2400" b="1" dirty="0">
                <a:solidFill>
                  <a:srgbClr val="AA1E2D"/>
                </a:solidFill>
              </a:rPr>
              <a:t>Preparing Masonry Units for Installation</a:t>
            </a:r>
          </a:p>
        </p:txBody>
      </p:sp>
      <p:sp>
        <p:nvSpPr>
          <p:cNvPr id="34819" name="Rectangle 3"/>
          <p:cNvSpPr>
            <a:spLocks noGrp="1" noChangeArrowheads="1"/>
          </p:cNvSpPr>
          <p:nvPr>
            <p:ph type="body" sz="half" idx="1"/>
          </p:nvPr>
        </p:nvSpPr>
        <p:spPr>
          <a:xfrm>
            <a:off x="2962656" y="1828800"/>
            <a:ext cx="6419088" cy="4419600"/>
          </a:xfrm>
          <a:noFill/>
        </p:spPr>
        <p:txBody>
          <a:bodyPr lIns="0" tIns="0" rIns="92075" bIns="46038"/>
          <a:lstStyle/>
          <a:p>
            <a:pPr marL="284163" indent="-284163">
              <a:buFont typeface="Arial" pitchFamily="34" charset="0"/>
              <a:buChar char="●"/>
            </a:pPr>
            <a:r>
              <a:rPr lang="en-US" altLang="en-US" sz="2200" b="1" dirty="0" smtClean="0">
                <a:solidFill>
                  <a:srgbClr val="5F5046"/>
                </a:solidFill>
              </a:rPr>
              <a:t>Concrete Masonry Units</a:t>
            </a:r>
            <a:endParaRPr lang="en-US" altLang="en-US" sz="2200" dirty="0" smtClean="0">
              <a:solidFill>
                <a:srgbClr val="5F5046"/>
              </a:solidFill>
            </a:endParaRPr>
          </a:p>
          <a:p>
            <a:pPr marL="569913" lvl="1" indent="-285750">
              <a:buFontTx/>
              <a:buChar char="○"/>
            </a:pPr>
            <a:r>
              <a:rPr lang="en-US" altLang="en-US" sz="2000" dirty="0" smtClean="0">
                <a:solidFill>
                  <a:srgbClr val="5F5046"/>
                </a:solidFill>
              </a:rPr>
              <a:t>Should be dry at time of wall construction.</a:t>
            </a:r>
          </a:p>
          <a:p>
            <a:pPr marL="569913" lvl="1" indent="-285750">
              <a:buFontTx/>
              <a:buChar char="○"/>
            </a:pPr>
            <a:r>
              <a:rPr lang="en-US" altLang="en-US" sz="2000" dirty="0" smtClean="0">
                <a:solidFill>
                  <a:srgbClr val="5F5046"/>
                </a:solidFill>
              </a:rPr>
              <a:t>Should never be wetted immediately before or during wall construction.</a:t>
            </a:r>
          </a:p>
          <a:p>
            <a:pPr marL="801688" lvl="2" indent="-231775">
              <a:buFont typeface="Wingdings" pitchFamily="2" charset="2"/>
              <a:buChar char="§"/>
            </a:pPr>
            <a:r>
              <a:rPr lang="en-US" altLang="en-US" sz="1800" dirty="0" smtClean="0">
                <a:solidFill>
                  <a:srgbClr val="5F5046"/>
                </a:solidFill>
              </a:rPr>
              <a:t>Units shrink when they dry – could cause drying shrinkage cracks in the masonry wall</a:t>
            </a:r>
          </a:p>
          <a:p>
            <a:pPr marL="284163" indent="-284163">
              <a:buFont typeface="Arial" pitchFamily="34" charset="0"/>
              <a:buChar char="●"/>
            </a:pPr>
            <a:r>
              <a:rPr lang="en-US" altLang="en-US" sz="2200" b="1" dirty="0" smtClean="0">
                <a:solidFill>
                  <a:srgbClr val="5F5046"/>
                </a:solidFill>
              </a:rPr>
              <a:t>Clay Masonry Units</a:t>
            </a:r>
            <a:endParaRPr lang="en-US" altLang="en-US" sz="2200" dirty="0" smtClean="0">
              <a:solidFill>
                <a:srgbClr val="5F5046"/>
              </a:solidFill>
            </a:endParaRPr>
          </a:p>
          <a:p>
            <a:pPr marL="568325" lvl="1" indent="-284163">
              <a:buFontTx/>
              <a:buChar char="○"/>
            </a:pPr>
            <a:r>
              <a:rPr lang="en-US" altLang="en-US" sz="2000" dirty="0" smtClean="0">
                <a:solidFill>
                  <a:srgbClr val="5F5046"/>
                </a:solidFill>
              </a:rPr>
              <a:t>Protect at job site to prevent uneven wetting and accumulation of dirt.</a:t>
            </a:r>
          </a:p>
          <a:p>
            <a:pPr marL="568325" lvl="1" indent="-284163">
              <a:buFontTx/>
              <a:buChar char="○"/>
            </a:pPr>
            <a:r>
              <a:rPr lang="en-US" altLang="en-US" sz="2000" dirty="0" smtClean="0">
                <a:solidFill>
                  <a:srgbClr val="5F5046"/>
                </a:solidFill>
              </a:rPr>
              <a:t>It may be desirable to wet high IRA (initial rate of absorption) units prior to laying them in the wall.</a:t>
            </a:r>
            <a:endParaRPr lang="en-US" altLang="en-US" sz="2400" dirty="0" smtClean="0">
              <a:solidFill>
                <a:srgbClr val="5F5046"/>
              </a:solidFill>
            </a:endParaRPr>
          </a:p>
        </p:txBody>
      </p:sp>
      <p:pic>
        <p:nvPicPr>
          <p:cNvPr id="34820" name="Picture 5" descr="Unit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 y="1920240"/>
            <a:ext cx="2148840" cy="1432560"/>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6" descr="Charnwood-Multi-Brindle-Facing-Bricks_42885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08" y="3581400"/>
            <a:ext cx="2152650" cy="1614488"/>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9"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0"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1"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19</a:t>
            </a:fld>
            <a:endParaRPr lang="de-DE" dirty="0"/>
          </a:p>
        </p:txBody>
      </p:sp>
      <p:sp>
        <p:nvSpPr>
          <p:cNvPr id="12"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Good Construction Practice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lgn="l">
              <a:spcBef>
                <a:spcPct val="0"/>
              </a:spcBef>
              <a:buClrTx/>
              <a:buSzTx/>
              <a:buFontTx/>
              <a:buNone/>
            </a:pPr>
            <a:r>
              <a:rPr lang="de-CH" altLang="en-US" sz="2400" b="1" dirty="0">
                <a:solidFill>
                  <a:srgbClr val="5F5046"/>
                </a:solidFill>
              </a:rPr>
              <a:t>Mortar Basics</a:t>
            </a:r>
          </a:p>
        </p:txBody>
      </p:sp>
      <p:sp>
        <p:nvSpPr>
          <p:cNvPr id="17411" name="Rectangle 3"/>
          <p:cNvSpPr>
            <a:spLocks noChangeArrowheads="1"/>
          </p:cNvSpPr>
          <p:nvPr/>
        </p:nvSpPr>
        <p:spPr bwMode="auto">
          <a:xfrm>
            <a:off x="521208" y="1371600"/>
            <a:ext cx="8842248"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2075" bIns="46038"/>
          <a:lstStyle/>
          <a:p>
            <a:pPr marL="342900" indent="-342900">
              <a:spcBef>
                <a:spcPct val="20000"/>
              </a:spcBef>
              <a:spcAft>
                <a:spcPct val="30000"/>
              </a:spcAft>
            </a:pPr>
            <a:r>
              <a:rPr lang="de-CH" altLang="en-US" sz="2400" b="1" dirty="0">
                <a:solidFill>
                  <a:srgbClr val="AA1E2D"/>
                </a:solidFill>
              </a:rPr>
              <a:t>What is Masonry Mortar?</a:t>
            </a:r>
          </a:p>
          <a:p>
            <a:pPr algn="l">
              <a:spcBef>
                <a:spcPct val="20000"/>
              </a:spcBef>
              <a:spcAft>
                <a:spcPct val="30000"/>
              </a:spcAft>
            </a:pPr>
            <a:r>
              <a:rPr lang="en-US" altLang="en-US" sz="2400" dirty="0" smtClean="0">
                <a:solidFill>
                  <a:srgbClr val="5F5046"/>
                </a:solidFill>
              </a:rPr>
              <a:t>A </a:t>
            </a:r>
            <a:r>
              <a:rPr lang="en-US" altLang="en-US" sz="2400" dirty="0">
                <a:solidFill>
                  <a:srgbClr val="5F5046"/>
                </a:solidFill>
              </a:rPr>
              <a:t>mixture of cementitious materials, aggregate and water (possibly admixtures) used with masonry units to construct masonry assemblies. Mortar holds units apart </a:t>
            </a:r>
            <a:r>
              <a:rPr lang="en-US" altLang="en-US" sz="2400" b="1" i="1" dirty="0">
                <a:solidFill>
                  <a:srgbClr val="5F5046"/>
                </a:solidFill>
              </a:rPr>
              <a:t>and</a:t>
            </a:r>
            <a:r>
              <a:rPr lang="en-US" altLang="en-US" sz="2400" dirty="0">
                <a:solidFill>
                  <a:srgbClr val="5F5046"/>
                </a:solidFill>
              </a:rPr>
              <a:t> together.</a:t>
            </a:r>
          </a:p>
          <a:p>
            <a:pPr algn="l">
              <a:spcBef>
                <a:spcPct val="20000"/>
              </a:spcBef>
              <a:spcAft>
                <a:spcPct val="30000"/>
              </a:spcAft>
            </a:pPr>
            <a:r>
              <a:rPr lang="en-US" altLang="en-US" sz="2400" dirty="0">
                <a:solidFill>
                  <a:srgbClr val="5F5046"/>
                </a:solidFill>
              </a:rPr>
              <a:t>4 Critical Factors for good masonry wall performance:</a:t>
            </a:r>
          </a:p>
          <a:p>
            <a:pPr marL="1311275" lvl="1" indent="-284163" algn="l">
              <a:lnSpc>
                <a:spcPts val="5000"/>
              </a:lnSpc>
              <a:spcBef>
                <a:spcPct val="0"/>
              </a:spcBef>
              <a:buClr>
                <a:srgbClr val="AA1E2D"/>
              </a:buClr>
              <a:buSzPct val="100000"/>
              <a:buFont typeface="Arial" pitchFamily="34" charset="0"/>
              <a:buChar char="●"/>
            </a:pPr>
            <a:r>
              <a:rPr lang="en-US" altLang="en-US" sz="2400" dirty="0" smtClean="0">
                <a:solidFill>
                  <a:srgbClr val="5F5046"/>
                </a:solidFill>
              </a:rPr>
              <a:t>Wall </a:t>
            </a:r>
            <a:r>
              <a:rPr lang="en-US" altLang="en-US" sz="2400" dirty="0">
                <a:solidFill>
                  <a:srgbClr val="5F5046"/>
                </a:solidFill>
              </a:rPr>
              <a:t>Design</a:t>
            </a:r>
          </a:p>
          <a:p>
            <a:pPr marL="1311275" lvl="1" indent="-284163" algn="l">
              <a:lnSpc>
                <a:spcPts val="5000"/>
              </a:lnSpc>
              <a:spcBef>
                <a:spcPct val="0"/>
              </a:spcBef>
              <a:buClr>
                <a:srgbClr val="AA1E2D"/>
              </a:buClr>
              <a:buSzPct val="100000"/>
              <a:buFont typeface="Arial" pitchFamily="34" charset="0"/>
              <a:buChar char="●"/>
            </a:pPr>
            <a:r>
              <a:rPr lang="en-US" altLang="en-US" sz="2400" dirty="0" smtClean="0">
                <a:solidFill>
                  <a:srgbClr val="5F5046"/>
                </a:solidFill>
              </a:rPr>
              <a:t>Masonry </a:t>
            </a:r>
            <a:r>
              <a:rPr lang="en-US" altLang="en-US" sz="2400" dirty="0">
                <a:solidFill>
                  <a:srgbClr val="5F5046"/>
                </a:solidFill>
              </a:rPr>
              <a:t>Units</a:t>
            </a:r>
          </a:p>
          <a:p>
            <a:pPr marL="1311275" lvl="1" indent="-284163" algn="l">
              <a:lnSpc>
                <a:spcPts val="5000"/>
              </a:lnSpc>
              <a:spcBef>
                <a:spcPct val="0"/>
              </a:spcBef>
              <a:buClr>
                <a:srgbClr val="AA1E2D"/>
              </a:buClr>
              <a:buSzPct val="100000"/>
              <a:buFont typeface="Arial" pitchFamily="34" charset="0"/>
              <a:buChar char="●"/>
            </a:pPr>
            <a:r>
              <a:rPr lang="en-US" altLang="en-US" sz="2400" dirty="0" smtClean="0">
                <a:solidFill>
                  <a:srgbClr val="5F5046"/>
                </a:solidFill>
              </a:rPr>
              <a:t>Mortar</a:t>
            </a:r>
            <a:endParaRPr lang="en-US" altLang="en-US" sz="2400" dirty="0">
              <a:solidFill>
                <a:srgbClr val="5F5046"/>
              </a:solidFill>
            </a:endParaRPr>
          </a:p>
          <a:p>
            <a:pPr marL="1311275" lvl="1" indent="-284163" algn="l">
              <a:lnSpc>
                <a:spcPts val="5000"/>
              </a:lnSpc>
              <a:spcBef>
                <a:spcPct val="0"/>
              </a:spcBef>
              <a:buClr>
                <a:srgbClr val="AA1E2D"/>
              </a:buClr>
              <a:buSzPct val="100000"/>
              <a:buFont typeface="Arial" pitchFamily="34" charset="0"/>
              <a:buChar char="●"/>
            </a:pPr>
            <a:r>
              <a:rPr lang="en-US" altLang="en-US" sz="2400" dirty="0" smtClean="0">
                <a:solidFill>
                  <a:srgbClr val="5F5046"/>
                </a:solidFill>
              </a:rPr>
              <a:t>Workmanship</a:t>
            </a:r>
            <a:endParaRPr lang="en-US" altLang="en-US" sz="2400" dirty="0">
              <a:solidFill>
                <a:srgbClr val="5F5046"/>
              </a:solidFill>
            </a:endParaRPr>
          </a:p>
        </p:txBody>
      </p:sp>
      <p:pic>
        <p:nvPicPr>
          <p:cNvPr id="17413" name="Picture 5" descr="MCj028586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96" y="5577840"/>
            <a:ext cx="8382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MCj028079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08" y="5047488"/>
            <a:ext cx="914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MPj03900620000[1]"/>
          <p:cNvPicPr>
            <a:picLocks noChangeAspect="1" noChangeArrowheads="1"/>
          </p:cNvPicPr>
          <p:nvPr/>
        </p:nvPicPr>
        <p:blipFill>
          <a:blip r:embed="rId5">
            <a:extLst>
              <a:ext uri="{28A0092B-C50C-407E-A947-70E740481C1C}">
                <a14:useLocalDpi xmlns:a14="http://schemas.microsoft.com/office/drawing/2010/main" val="0"/>
              </a:ext>
            </a:extLst>
          </a:blip>
          <a:srcRect l="17500" t="30000" r="14999" b="27499"/>
          <a:stretch>
            <a:fillRect/>
          </a:stretch>
        </p:blipFill>
        <p:spPr bwMode="auto">
          <a:xfrm>
            <a:off x="609600" y="4480560"/>
            <a:ext cx="717550" cy="4492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8" descr="MCj0310308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7338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158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759200"/>
            <a:ext cx="2705100" cy="1803400"/>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17418" name="Picture 10" descr="8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597400"/>
            <a:ext cx="2590800" cy="1727200"/>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13"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4"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5"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2</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3572508" y="2752344"/>
            <a:ext cx="5876292" cy="4724400"/>
          </a:xfrm>
        </p:spPr>
        <p:txBody>
          <a:bodyPr/>
          <a:lstStyle/>
          <a:p>
            <a:pPr marL="284163" indent="-284163">
              <a:buFont typeface="Arial" pitchFamily="34" charset="0"/>
              <a:buChar char="●"/>
            </a:pPr>
            <a:r>
              <a:rPr lang="en-US" altLang="en-US" sz="2200" dirty="0" smtClean="0"/>
              <a:t>Cure mortar a minimum of 7 days before cleaning.</a:t>
            </a:r>
          </a:p>
          <a:p>
            <a:pPr marL="284163" indent="-284163">
              <a:buFont typeface="Arial" pitchFamily="34" charset="0"/>
              <a:buChar char="●"/>
            </a:pPr>
            <a:r>
              <a:rPr lang="en-US" altLang="en-US" sz="2200" dirty="0" smtClean="0"/>
              <a:t>Take special precautions in either “cold” or “hot” weather.</a:t>
            </a:r>
          </a:p>
          <a:p>
            <a:pPr marL="517525" lvl="1" indent="-233363">
              <a:spcBef>
                <a:spcPts val="600"/>
              </a:spcBef>
              <a:buFontTx/>
              <a:buChar char="○"/>
              <a:tabLst>
                <a:tab pos="517525" algn="l"/>
              </a:tabLst>
            </a:pPr>
            <a:r>
              <a:rPr lang="en-US" altLang="en-US" sz="2000" dirty="0" smtClean="0"/>
              <a:t>Pre-heat and/or cool mortar materials.</a:t>
            </a:r>
          </a:p>
          <a:p>
            <a:pPr marL="517525" lvl="1" indent="-233363">
              <a:spcBef>
                <a:spcPts val="600"/>
              </a:spcBef>
              <a:buFontTx/>
              <a:buChar char="○"/>
              <a:tabLst>
                <a:tab pos="517525" algn="l"/>
              </a:tabLst>
            </a:pPr>
            <a:r>
              <a:rPr lang="en-US" altLang="en-US" sz="2000" dirty="0" smtClean="0"/>
              <a:t>Protect masonry units from extreme cold or hot weather, i.e. ice or storage in direct sunlight…</a:t>
            </a:r>
          </a:p>
          <a:p>
            <a:pPr marL="517525" lvl="1" indent="-233363">
              <a:spcBef>
                <a:spcPts val="600"/>
              </a:spcBef>
              <a:buFontTx/>
              <a:buChar char="○"/>
              <a:tabLst>
                <a:tab pos="517525" algn="l"/>
              </a:tabLst>
            </a:pPr>
            <a:r>
              <a:rPr lang="en-US" altLang="en-US" sz="2000" dirty="0" smtClean="0"/>
              <a:t>Protect new construction from extreme temperatures, i.e. freezing or drying out due to heat…</a:t>
            </a:r>
          </a:p>
        </p:txBody>
      </p:sp>
      <p:sp>
        <p:nvSpPr>
          <p:cNvPr id="35843" name="Rectangle 4"/>
          <p:cNvSpPr>
            <a:spLocks noChangeArrowheads="1"/>
          </p:cNvSpPr>
          <p:nvPr/>
        </p:nvSpPr>
        <p:spPr bwMode="auto">
          <a:xfrm>
            <a:off x="2031032" y="1367556"/>
            <a:ext cx="7417768" cy="168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lstStyle/>
          <a:p>
            <a:pPr>
              <a:spcBef>
                <a:spcPct val="0"/>
              </a:spcBef>
              <a:buClrTx/>
              <a:buSzTx/>
              <a:buFontTx/>
              <a:buNone/>
            </a:pPr>
            <a:r>
              <a:rPr lang="de-CH" altLang="en-US" sz="2400" b="1" dirty="0">
                <a:solidFill>
                  <a:srgbClr val="AA1E2D"/>
                </a:solidFill>
              </a:rPr>
              <a:t>Jobsite </a:t>
            </a:r>
            <a:r>
              <a:rPr lang="de-CH" altLang="en-US" sz="2400" b="1" dirty="0" smtClean="0">
                <a:solidFill>
                  <a:srgbClr val="AA1E2D"/>
                </a:solidFill>
              </a:rPr>
              <a:t>Protection</a:t>
            </a:r>
          </a:p>
          <a:p>
            <a:pPr marL="284163" indent="-284163">
              <a:spcBef>
                <a:spcPct val="0"/>
              </a:spcBef>
              <a:buClr>
                <a:srgbClr val="AA1E2D"/>
              </a:buClr>
              <a:buFont typeface="Arial" pitchFamily="34" charset="0"/>
              <a:buChar char="●"/>
            </a:pPr>
            <a:r>
              <a:rPr lang="en-US" altLang="en-US" sz="2200" dirty="0">
                <a:solidFill>
                  <a:srgbClr val="5F5046"/>
                </a:solidFill>
              </a:rPr>
              <a:t>Cover new construction to protect the masonry assembly from the elements and promote better curing of the mortar.</a:t>
            </a:r>
          </a:p>
          <a:p>
            <a:pPr>
              <a:spcBef>
                <a:spcPct val="0"/>
              </a:spcBef>
              <a:buClrTx/>
              <a:buSzTx/>
              <a:buFontTx/>
              <a:buNone/>
            </a:pPr>
            <a:endParaRPr lang="de-CH" altLang="en-US" sz="2400" b="1" dirty="0">
              <a:solidFill>
                <a:srgbClr val="AA1E2D"/>
              </a:solidFill>
            </a:endParaRPr>
          </a:p>
        </p:txBody>
      </p:sp>
      <p:pic>
        <p:nvPicPr>
          <p:cNvPr id="35844" name="Picture 5" descr="Enclosure exterio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12801" b="12801"/>
          <a:stretch>
            <a:fillRect/>
          </a:stretch>
        </p:blipFill>
        <p:spPr>
          <a:xfrm>
            <a:off x="521208" y="4775200"/>
            <a:ext cx="2971800" cy="1473200"/>
          </a:xfr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6" descr="Enclosureinterior"/>
          <p:cNvPicPr>
            <a:picLocks noChangeAspect="1" noChangeArrowheads="1"/>
          </p:cNvPicPr>
          <p:nvPr/>
        </p:nvPicPr>
        <p:blipFill rotWithShape="1">
          <a:blip r:embed="rId4">
            <a:extLst>
              <a:ext uri="{28A0092B-C50C-407E-A947-70E740481C1C}">
                <a14:useLocalDpi xmlns:a14="http://schemas.microsoft.com/office/drawing/2010/main" val="0"/>
              </a:ext>
            </a:extLst>
          </a:blip>
          <a:srcRect t="8108"/>
          <a:stretch/>
        </p:blipFill>
        <p:spPr bwMode="auto">
          <a:xfrm>
            <a:off x="521208" y="2921000"/>
            <a:ext cx="2819400" cy="1727200"/>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7" descr="TarpCuring"/>
          <p:cNvPicPr>
            <a:picLocks noGrp="1" noChangeAspect="1" noChangeArrowheads="1"/>
          </p:cNvPicPr>
          <p:nvPr>
            <p:ph sz="quarter" idx="3"/>
          </p:nvPr>
        </p:nvPicPr>
        <p:blipFill rotWithShape="1">
          <a:blip r:embed="rId5">
            <a:extLst>
              <a:ext uri="{28A0092B-C50C-407E-A947-70E740481C1C}">
                <a14:useLocalDpi xmlns:a14="http://schemas.microsoft.com/office/drawing/2010/main" val="0"/>
              </a:ext>
            </a:extLst>
          </a:blip>
          <a:srcRect b="18294"/>
          <a:stretch/>
        </p:blipFill>
        <p:spPr>
          <a:xfrm>
            <a:off x="521208" y="1371600"/>
            <a:ext cx="1322388" cy="1431985"/>
          </a:xfr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1" name="Date Placeholder 3"/>
          <p:cNvSpPr>
            <a:spLocks noGrp="1"/>
          </p:cNvSpPr>
          <p:nvPr>
            <p:ph type="dt" sz="half" idx="10"/>
          </p:nvPr>
        </p:nvSpPr>
        <p:spPr>
          <a:xfrm>
            <a:off x="5709084" y="6491685"/>
            <a:ext cx="1656184" cy="165731"/>
          </a:xfrm>
        </p:spPr>
        <p:txBody>
          <a:bodyPr/>
          <a:lstStyle/>
          <a:p>
            <a:pPr algn="r"/>
            <a:r>
              <a:rPr lang="de-DE" dirty="0" smtClean="0">
                <a:solidFill>
                  <a:srgbClr val="AA1E2D"/>
                </a:solidFill>
              </a:rPr>
              <a:t>FOR INTERNAL USE ONLY</a:t>
            </a:r>
            <a:endParaRPr lang="de-DE" dirty="0">
              <a:solidFill>
                <a:srgbClr val="AA1E2D"/>
              </a:solidFill>
            </a:endParaRPr>
          </a:p>
        </p:txBody>
      </p:sp>
      <p:sp>
        <p:nvSpPr>
          <p:cNvPr id="12" name="Slide Number Placeholder 5"/>
          <p:cNvSpPr txBox="1">
            <a:spLocks/>
          </p:cNvSpPr>
          <p:nvPr/>
        </p:nvSpPr>
        <p:spPr>
          <a:xfrm>
            <a:off x="8949444" y="6491816"/>
            <a:ext cx="432048" cy="165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E2B5F-19B1-41F4-9C65-D0E69646D5F3}" type="slidenum">
              <a:rPr lang="de-DE" sz="800" smtClean="0"/>
              <a:pPr algn="r"/>
              <a:t>20</a:t>
            </a:fld>
            <a:endParaRPr lang="de-DE" sz="800" dirty="0"/>
          </a:p>
        </p:txBody>
      </p:sp>
      <p:sp>
        <p:nvSpPr>
          <p:cNvPr id="13"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Good Construction Practice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sz="half" idx="1"/>
          </p:nvPr>
        </p:nvSpPr>
        <p:spPr>
          <a:xfrm>
            <a:off x="4495800" y="1828800"/>
            <a:ext cx="4885944" cy="4800600"/>
          </a:xfrm>
        </p:spPr>
        <p:txBody>
          <a:bodyPr/>
          <a:lstStyle/>
          <a:p>
            <a:pPr marL="284163" indent="-284163">
              <a:spcBef>
                <a:spcPts val="600"/>
              </a:spcBef>
              <a:buFont typeface="Arial" pitchFamily="34" charset="0"/>
              <a:buChar char="●"/>
            </a:pPr>
            <a:r>
              <a:rPr lang="en-US" altLang="en-US" sz="1800" dirty="0" smtClean="0"/>
              <a:t>Tooling a mortar joint creates a neat finished appearance and helps to make the joint “water tight”.</a:t>
            </a:r>
          </a:p>
          <a:p>
            <a:pPr marL="284163" indent="-284163">
              <a:spcBef>
                <a:spcPts val="600"/>
              </a:spcBef>
              <a:buFont typeface="Arial" pitchFamily="34" charset="0"/>
              <a:buChar char="●"/>
            </a:pPr>
            <a:r>
              <a:rPr lang="en-US" altLang="en-US" sz="1800" dirty="0" smtClean="0"/>
              <a:t>Different joints offer a wide range of architectural looks or appearance in a finished wall.</a:t>
            </a:r>
          </a:p>
          <a:p>
            <a:pPr marL="284163" indent="-284163">
              <a:spcBef>
                <a:spcPts val="600"/>
              </a:spcBef>
              <a:buFont typeface="Arial" pitchFamily="34" charset="0"/>
              <a:buChar char="●"/>
            </a:pPr>
            <a:r>
              <a:rPr lang="en-US" altLang="en-US" sz="1800" dirty="0" smtClean="0"/>
              <a:t>Concave or Vee joints are best at resisting water penetration.</a:t>
            </a:r>
          </a:p>
          <a:p>
            <a:pPr marL="284163" indent="-284163">
              <a:spcBef>
                <a:spcPts val="600"/>
              </a:spcBef>
              <a:buFont typeface="Arial" pitchFamily="34" charset="0"/>
              <a:buChar char="●"/>
            </a:pPr>
            <a:r>
              <a:rPr lang="en-US" altLang="en-US" sz="1800" dirty="0" smtClean="0"/>
              <a:t>Timing is critical for a uniform finish and appearance.</a:t>
            </a:r>
          </a:p>
          <a:p>
            <a:pPr marL="284163" indent="-284163">
              <a:spcBef>
                <a:spcPts val="600"/>
              </a:spcBef>
              <a:buFont typeface="Arial" pitchFamily="34" charset="0"/>
              <a:buChar char="●"/>
            </a:pPr>
            <a:r>
              <a:rPr lang="en-US" altLang="en-US" sz="1800" dirty="0" smtClean="0"/>
              <a:t>Generally, tooling can be done when mortar is thumb-print hard.</a:t>
            </a:r>
          </a:p>
          <a:p>
            <a:pPr marL="284163" indent="-284163">
              <a:spcBef>
                <a:spcPts val="600"/>
              </a:spcBef>
              <a:buFont typeface="Arial" pitchFamily="34" charset="0"/>
              <a:buChar char="●"/>
            </a:pPr>
            <a:r>
              <a:rPr lang="en-US" altLang="en-US" sz="1800" dirty="0" smtClean="0"/>
              <a:t>Do not tool at different time intervals after placement as this can cause inconsistent color and texture.</a:t>
            </a:r>
          </a:p>
        </p:txBody>
      </p:sp>
      <p:sp>
        <p:nvSpPr>
          <p:cNvPr id="36867" name="Rectangle 4"/>
          <p:cNvSpPr>
            <a:spLocks noChangeArrowheads="1"/>
          </p:cNvSpPr>
          <p:nvPr/>
        </p:nvSpPr>
        <p:spPr bwMode="auto">
          <a:xfrm>
            <a:off x="4495800" y="1374775"/>
            <a:ext cx="5486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spcBef>
                <a:spcPct val="0"/>
              </a:spcBef>
              <a:buClrTx/>
              <a:buSzTx/>
              <a:buFontTx/>
              <a:buNone/>
            </a:pPr>
            <a:r>
              <a:rPr lang="de-CH" altLang="en-US" sz="2400" b="1" dirty="0">
                <a:solidFill>
                  <a:srgbClr val="AA1E2D"/>
                </a:solidFill>
              </a:rPr>
              <a:t>Tooling Mortar Joints</a:t>
            </a:r>
          </a:p>
        </p:txBody>
      </p:sp>
      <p:pic>
        <p:nvPicPr>
          <p:cNvPr id="36868" name="Picture 5" descr="ThumbtestTooling"/>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r="5680"/>
          <a:stretch/>
        </p:blipFill>
        <p:spPr>
          <a:xfrm>
            <a:off x="521209" y="3493008"/>
            <a:ext cx="3584448" cy="2500285"/>
          </a:xfr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6" descr="Joints with too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b="12000"/>
          <a:stretch>
            <a:fillRect/>
          </a:stretch>
        </p:blipFill>
        <p:spPr>
          <a:xfrm>
            <a:off x="521208" y="1371600"/>
            <a:ext cx="3581400" cy="2100263"/>
          </a:xfr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0" name="Picture 7" descr="NewConcaveB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212" y="2266950"/>
            <a:ext cx="1677988" cy="1847850"/>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10"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1" name="Date Placeholder 3"/>
          <p:cNvSpPr>
            <a:spLocks noGrp="1"/>
          </p:cNvSpPr>
          <p:nvPr>
            <p:ph type="dt" sz="half" idx="10"/>
          </p:nvPr>
        </p:nvSpPr>
        <p:spPr>
          <a:xfrm>
            <a:off x="5709084" y="6491685"/>
            <a:ext cx="1656184" cy="165731"/>
          </a:xfrm>
        </p:spPr>
        <p:txBody>
          <a:bodyPr/>
          <a:lstStyle/>
          <a:p>
            <a:pPr algn="r"/>
            <a:r>
              <a:rPr lang="de-DE" dirty="0" smtClean="0">
                <a:solidFill>
                  <a:srgbClr val="AA1E2D"/>
                </a:solidFill>
              </a:rPr>
              <a:t>FOR INTERNAL USE ONLY</a:t>
            </a:r>
            <a:endParaRPr lang="de-DE" dirty="0">
              <a:solidFill>
                <a:srgbClr val="AA1E2D"/>
              </a:solidFill>
            </a:endParaRPr>
          </a:p>
        </p:txBody>
      </p:sp>
      <p:sp>
        <p:nvSpPr>
          <p:cNvPr id="12" name="Slide Number Placeholder 5"/>
          <p:cNvSpPr txBox="1">
            <a:spLocks/>
          </p:cNvSpPr>
          <p:nvPr/>
        </p:nvSpPr>
        <p:spPr>
          <a:xfrm>
            <a:off x="8949444" y="6491816"/>
            <a:ext cx="432048" cy="165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E2B5F-19B1-41F4-9C65-D0E69646D5F3}" type="slidenum">
              <a:rPr lang="de-DE" sz="800" smtClean="0"/>
              <a:pPr algn="r"/>
              <a:t>21</a:t>
            </a:fld>
            <a:endParaRPr lang="de-DE" sz="800" dirty="0"/>
          </a:p>
        </p:txBody>
      </p:sp>
      <p:sp>
        <p:nvSpPr>
          <p:cNvPr id="13"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Good Construction Practice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sz="half" idx="1"/>
          </p:nvPr>
        </p:nvSpPr>
        <p:spPr>
          <a:xfrm>
            <a:off x="3810000" y="1828800"/>
            <a:ext cx="5571492" cy="4648200"/>
          </a:xfrm>
        </p:spPr>
        <p:txBody>
          <a:bodyPr/>
          <a:lstStyle/>
          <a:p>
            <a:pPr marL="284163" indent="-284163">
              <a:lnSpc>
                <a:spcPct val="90000"/>
              </a:lnSpc>
              <a:buFont typeface="Arial" pitchFamily="34" charset="0"/>
              <a:buChar char="●"/>
            </a:pPr>
            <a:r>
              <a:rPr lang="en-US" altLang="en-US" sz="2000" dirty="0" smtClean="0"/>
              <a:t>Cure assembly 7 days before cleaning</a:t>
            </a:r>
          </a:p>
          <a:p>
            <a:pPr marL="284163" indent="-284163">
              <a:lnSpc>
                <a:spcPct val="90000"/>
              </a:lnSpc>
              <a:buFont typeface="Arial" pitchFamily="34" charset="0"/>
              <a:buChar char="●"/>
            </a:pPr>
            <a:r>
              <a:rPr lang="en-US" altLang="en-US" sz="2000" dirty="0" smtClean="0"/>
              <a:t>Protect other parts of the structure</a:t>
            </a:r>
          </a:p>
          <a:p>
            <a:pPr marL="284163" indent="-284163">
              <a:lnSpc>
                <a:spcPct val="90000"/>
              </a:lnSpc>
              <a:buFont typeface="Arial" pitchFamily="34" charset="0"/>
              <a:buChar char="●"/>
            </a:pPr>
            <a:r>
              <a:rPr lang="en-US" altLang="en-US" sz="2000" dirty="0" smtClean="0"/>
              <a:t>Use appropriate cleaning solution for masonry unit and mortar.</a:t>
            </a:r>
          </a:p>
          <a:p>
            <a:pPr marL="284163" indent="-284163">
              <a:lnSpc>
                <a:spcPct val="90000"/>
              </a:lnSpc>
              <a:buFont typeface="Arial" pitchFamily="34" charset="0"/>
              <a:buChar char="●"/>
            </a:pPr>
            <a:r>
              <a:rPr lang="en-US" altLang="en-US" sz="2000" dirty="0" smtClean="0"/>
              <a:t>Avoid using acids.</a:t>
            </a:r>
          </a:p>
          <a:p>
            <a:pPr marL="284163" indent="-284163">
              <a:lnSpc>
                <a:spcPct val="90000"/>
              </a:lnSpc>
              <a:buFont typeface="Arial" pitchFamily="34" charset="0"/>
              <a:buChar char="●"/>
            </a:pPr>
            <a:r>
              <a:rPr lang="en-US" altLang="en-US" sz="2000" dirty="0" smtClean="0"/>
              <a:t>Pre-wet wall, apply cleaner and completely rinse after cleaning.</a:t>
            </a:r>
          </a:p>
          <a:p>
            <a:pPr marL="284163" indent="-284163">
              <a:lnSpc>
                <a:spcPct val="90000"/>
              </a:lnSpc>
              <a:buFont typeface="Arial" pitchFamily="34" charset="0"/>
              <a:buChar char="●"/>
            </a:pPr>
            <a:r>
              <a:rPr lang="en-US" altLang="en-US" sz="2000" dirty="0" smtClean="0"/>
              <a:t>Clean top down in small manageable sections, don’t over reach!</a:t>
            </a:r>
          </a:p>
          <a:p>
            <a:pPr marL="284163" indent="-284163">
              <a:lnSpc>
                <a:spcPct val="90000"/>
              </a:lnSpc>
              <a:buFont typeface="Arial" pitchFamily="34" charset="0"/>
              <a:buChar char="●"/>
            </a:pPr>
            <a:r>
              <a:rPr lang="en-US" altLang="en-US" sz="2000" dirty="0" smtClean="0"/>
              <a:t>Use plenty of water, 6-8 gallons per minute and limit water pressure to 400 to 1000 psi.</a:t>
            </a:r>
          </a:p>
          <a:p>
            <a:pPr marL="284163" indent="-284163">
              <a:lnSpc>
                <a:spcPct val="90000"/>
              </a:lnSpc>
              <a:buFont typeface="Arial" pitchFamily="34" charset="0"/>
              <a:buChar char="●"/>
            </a:pPr>
            <a:r>
              <a:rPr lang="en-US" altLang="en-US" sz="2000" dirty="0" smtClean="0"/>
              <a:t>Test section is always a good idea.</a:t>
            </a:r>
          </a:p>
          <a:p>
            <a:pPr>
              <a:lnSpc>
                <a:spcPct val="90000"/>
              </a:lnSpc>
              <a:buFont typeface="Arial" pitchFamily="34" charset="0"/>
              <a:buChar char="●"/>
            </a:pPr>
            <a:endParaRPr lang="en-US" altLang="en-US" sz="1800" dirty="0" smtClean="0"/>
          </a:p>
        </p:txBody>
      </p:sp>
      <p:pic>
        <p:nvPicPr>
          <p:cNvPr id="37891" name="Picture 4" descr="Powerwash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208" y="1371600"/>
            <a:ext cx="3048000" cy="2052638"/>
          </a:xfr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Rectangle 5"/>
          <p:cNvSpPr>
            <a:spLocks noChangeArrowheads="1"/>
          </p:cNvSpPr>
          <p:nvPr/>
        </p:nvSpPr>
        <p:spPr bwMode="auto">
          <a:xfrm>
            <a:off x="3810000" y="1371600"/>
            <a:ext cx="5943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spcBef>
                <a:spcPct val="0"/>
              </a:spcBef>
              <a:buClrTx/>
              <a:buSzTx/>
              <a:buFontTx/>
              <a:buNone/>
            </a:pPr>
            <a:r>
              <a:rPr lang="de-CH" altLang="en-US" sz="2400" b="1" dirty="0">
                <a:solidFill>
                  <a:srgbClr val="AA1E2D"/>
                </a:solidFill>
              </a:rPr>
              <a:t>Cleaning Finished Masonry</a:t>
            </a:r>
          </a:p>
        </p:txBody>
      </p:sp>
      <p:pic>
        <p:nvPicPr>
          <p:cNvPr id="37893" name="Picture 6"/>
          <p:cNvPicPr>
            <a:picLocks noChangeAspect="1" noChangeArrowheads="1"/>
          </p:cNvPicPr>
          <p:nvPr/>
        </p:nvPicPr>
        <p:blipFill>
          <a:blip r:embed="rId4">
            <a:extLst>
              <a:ext uri="{28A0092B-C50C-407E-A947-70E740481C1C}">
                <a14:useLocalDpi xmlns:a14="http://schemas.microsoft.com/office/drawing/2010/main" val="0"/>
              </a:ext>
            </a:extLst>
          </a:blip>
          <a:srcRect l="2017" t="2737"/>
          <a:stretch>
            <a:fillRect/>
          </a:stretch>
        </p:blipFill>
        <p:spPr bwMode="auto">
          <a:xfrm>
            <a:off x="521208" y="3638550"/>
            <a:ext cx="3048000" cy="2228850"/>
          </a:xfrm>
          <a:prstGeom prst="rect">
            <a:avLst/>
          </a:prstGeom>
          <a:noFill/>
          <a:ln w="28575" algn="ctr">
            <a:solidFill>
              <a:srgbClr val="AA1E2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0" name="Date Placeholder 3"/>
          <p:cNvSpPr>
            <a:spLocks noGrp="1"/>
          </p:cNvSpPr>
          <p:nvPr>
            <p:ph type="dt" sz="half" idx="10"/>
          </p:nvPr>
        </p:nvSpPr>
        <p:spPr>
          <a:xfrm>
            <a:off x="5709084" y="6491685"/>
            <a:ext cx="1656184" cy="165731"/>
          </a:xfrm>
        </p:spPr>
        <p:txBody>
          <a:bodyPr/>
          <a:lstStyle/>
          <a:p>
            <a:pPr algn="r"/>
            <a:r>
              <a:rPr lang="de-DE" dirty="0" smtClean="0">
                <a:solidFill>
                  <a:srgbClr val="AA1E2D"/>
                </a:solidFill>
              </a:rPr>
              <a:t>FOR INTERNAL USE ONLY</a:t>
            </a:r>
            <a:endParaRPr lang="de-DE" dirty="0">
              <a:solidFill>
                <a:srgbClr val="AA1E2D"/>
              </a:solidFill>
            </a:endParaRPr>
          </a:p>
        </p:txBody>
      </p:sp>
      <p:sp>
        <p:nvSpPr>
          <p:cNvPr id="11" name="Slide Number Placeholder 5"/>
          <p:cNvSpPr txBox="1">
            <a:spLocks/>
          </p:cNvSpPr>
          <p:nvPr/>
        </p:nvSpPr>
        <p:spPr>
          <a:xfrm>
            <a:off x="8949444" y="6491816"/>
            <a:ext cx="432048" cy="165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E2B5F-19B1-41F4-9C65-D0E69646D5F3}" type="slidenum">
              <a:rPr lang="de-DE" sz="800" smtClean="0"/>
              <a:pPr algn="r"/>
              <a:t>22</a:t>
            </a:fld>
            <a:endParaRPr lang="de-DE" sz="800" dirty="0"/>
          </a:p>
        </p:txBody>
      </p:sp>
      <p:sp>
        <p:nvSpPr>
          <p:cNvPr id="12"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Good Construction Practice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Questions &amp; Comments</a:t>
            </a:r>
            <a:endParaRPr lang="en-US" sz="2400" dirty="0"/>
          </a:p>
        </p:txBody>
      </p:sp>
      <p:sp>
        <p:nvSpPr>
          <p:cNvPr id="4" name="Date Placeholder 3"/>
          <p:cNvSpPr>
            <a:spLocks noGrp="1"/>
          </p:cNvSpPr>
          <p:nvPr>
            <p:ph type="dt" sz="half" idx="10"/>
          </p:nvPr>
        </p:nvSpPr>
        <p:spPr/>
        <p:txBody>
          <a:bodyPr/>
          <a:lstStyle/>
          <a:p>
            <a:r>
              <a:rPr lang="de-DE" dirty="0" smtClean="0"/>
              <a:t>FOR INTERNAL USE ONLY</a:t>
            </a:r>
            <a:endParaRPr lang="de-DE" dirty="0"/>
          </a:p>
        </p:txBody>
      </p:sp>
      <p:sp>
        <p:nvSpPr>
          <p:cNvPr id="6" name="Slide Number Placeholder 5"/>
          <p:cNvSpPr>
            <a:spLocks noGrp="1"/>
          </p:cNvSpPr>
          <p:nvPr>
            <p:ph type="sldNum" sz="quarter" idx="12"/>
          </p:nvPr>
        </p:nvSpPr>
        <p:spPr/>
        <p:txBody>
          <a:bodyPr/>
          <a:lstStyle/>
          <a:p>
            <a:fld id="{A45E2B5F-19B1-41F4-9C65-D0E69646D5F3}" type="slidenum">
              <a:rPr lang="de-DE" smtClean="0"/>
              <a:pPr/>
              <a:t>23</a:t>
            </a:fld>
            <a:endParaRPr lang="de-DE" dirty="0"/>
          </a:p>
        </p:txBody>
      </p:sp>
      <p:pic>
        <p:nvPicPr>
          <p:cNvPr id="8" name="Picture 3" descr="C:\Users\lwillia\AppData\Local\Microsoft\Windows\Temporary Internet Files\Content.IE5\W5AKVN15\question_mark_serious_thinker_500_clr[1].gif"/>
          <p:cNvPicPr>
            <a:picLocks noChangeAspect="1" noChangeArrowheads="1" noCrop="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971800" y="1638300"/>
            <a:ext cx="381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Tree>
    <p:extLst>
      <p:ext uri="{BB962C8B-B14F-4D97-AF65-F5344CB8AC3E}">
        <p14:creationId xmlns:p14="http://schemas.microsoft.com/office/powerpoint/2010/main" val="343263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147264" y="1371600"/>
            <a:ext cx="5301536" cy="294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90000" bIns="46800">
            <a:spAutoFit/>
          </a:bodyPr>
          <a:lstStyle/>
          <a:p>
            <a:r>
              <a:rPr lang="de-CH" altLang="en-US" sz="2400" b="1" dirty="0" smtClean="0">
                <a:solidFill>
                  <a:srgbClr val="AA1E2D"/>
                </a:solidFill>
              </a:rPr>
              <a:t>Purpose </a:t>
            </a:r>
            <a:r>
              <a:rPr lang="de-CH" altLang="en-US" sz="2400" b="1" dirty="0">
                <a:solidFill>
                  <a:srgbClr val="AA1E2D"/>
                </a:solidFill>
              </a:rPr>
              <a:t>of Masonry Mortars</a:t>
            </a:r>
          </a:p>
          <a:p>
            <a:pPr marL="284163" indent="-284163" algn="l">
              <a:spcBef>
                <a:spcPts val="600"/>
              </a:spcBef>
              <a:buClr>
                <a:srgbClr val="AA1E2D"/>
              </a:buClr>
              <a:buFont typeface="Arial" pitchFamily="34" charset="0"/>
              <a:buChar char="●"/>
            </a:pPr>
            <a:r>
              <a:rPr lang="en-US" altLang="en-US" sz="2000" dirty="0" smtClean="0"/>
              <a:t>Bonds </a:t>
            </a:r>
            <a:r>
              <a:rPr lang="en-US" altLang="en-US" sz="2000" dirty="0"/>
              <a:t>units together and holds them apart.</a:t>
            </a:r>
          </a:p>
          <a:p>
            <a:pPr marL="284163" indent="-284163" algn="l">
              <a:spcBef>
                <a:spcPts val="600"/>
              </a:spcBef>
              <a:buClr>
                <a:srgbClr val="AA1E2D"/>
              </a:buClr>
              <a:buFont typeface="Arial" pitchFamily="34" charset="0"/>
              <a:buChar char="●"/>
            </a:pPr>
            <a:r>
              <a:rPr lang="en-US" altLang="en-US" sz="2000" dirty="0" smtClean="0"/>
              <a:t>Seals </a:t>
            </a:r>
            <a:r>
              <a:rPr lang="en-US" altLang="en-US" sz="2000" dirty="0"/>
              <a:t>joints against air/water penetration.</a:t>
            </a:r>
          </a:p>
          <a:p>
            <a:pPr marL="284163" indent="-284163" algn="l">
              <a:spcBef>
                <a:spcPts val="600"/>
              </a:spcBef>
              <a:buClr>
                <a:srgbClr val="AA1E2D"/>
              </a:buClr>
              <a:buFont typeface="Arial" pitchFamily="34" charset="0"/>
              <a:buChar char="●"/>
            </a:pPr>
            <a:r>
              <a:rPr lang="en-US" altLang="en-US" sz="2000" dirty="0" smtClean="0"/>
              <a:t>Compensates </a:t>
            </a:r>
            <a:r>
              <a:rPr lang="en-US" altLang="en-US" sz="2000" dirty="0"/>
              <a:t>for unit size variations.</a:t>
            </a:r>
          </a:p>
          <a:p>
            <a:pPr marL="284163" indent="-284163" algn="l">
              <a:spcBef>
                <a:spcPts val="600"/>
              </a:spcBef>
              <a:buClr>
                <a:srgbClr val="AA1E2D"/>
              </a:buClr>
              <a:buFont typeface="Arial" pitchFamily="34" charset="0"/>
              <a:buChar char="●"/>
            </a:pPr>
            <a:r>
              <a:rPr lang="en-US" altLang="en-US" sz="2000" dirty="0" smtClean="0"/>
              <a:t>Bonds </a:t>
            </a:r>
            <a:r>
              <a:rPr lang="en-US" altLang="en-US" sz="2000" dirty="0"/>
              <a:t>with joint reinforcement like metal ties so that they perform integrally with the wall.</a:t>
            </a:r>
          </a:p>
          <a:p>
            <a:pPr marL="284163" indent="-284163" algn="l">
              <a:buClr>
                <a:srgbClr val="AA1E2D"/>
              </a:buClr>
              <a:buFont typeface="Arial" pitchFamily="34" charset="0"/>
              <a:buChar char="●"/>
            </a:pPr>
            <a:endParaRPr lang="en-US" altLang="en-US" sz="2400" dirty="0"/>
          </a:p>
        </p:txBody>
      </p:sp>
      <p:pic>
        <p:nvPicPr>
          <p:cNvPr id="18436" name="Picture 5" descr="Brick ven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05656"/>
            <a:ext cx="3825524" cy="2221992"/>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6" descr="17057"/>
          <p:cNvPicPr>
            <a:picLocks noChangeAspect="1" noChangeArrowheads="1"/>
          </p:cNvPicPr>
          <p:nvPr/>
        </p:nvPicPr>
        <p:blipFill rotWithShape="1">
          <a:blip r:embed="rId4">
            <a:extLst>
              <a:ext uri="{28A0092B-C50C-407E-A947-70E740481C1C}">
                <a14:useLocalDpi xmlns:a14="http://schemas.microsoft.com/office/drawing/2010/main" val="0"/>
              </a:ext>
            </a:extLst>
          </a:blip>
          <a:srcRect l="4261" r="3148"/>
          <a:stretch/>
        </p:blipFill>
        <p:spPr bwMode="auto">
          <a:xfrm>
            <a:off x="521208" y="1371600"/>
            <a:ext cx="3295291" cy="2411425"/>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7" descr="Masonry Cement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852160" y="4106862"/>
            <a:ext cx="3505200" cy="2217738"/>
          </a:xfr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1"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2"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3</a:t>
            </a:fld>
            <a:endParaRPr lang="de-DE" dirty="0"/>
          </a:p>
        </p:txBody>
      </p:sp>
      <p:sp>
        <p:nvSpPr>
          <p:cNvPr id="13"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lgn="l">
              <a:spcBef>
                <a:spcPct val="0"/>
              </a:spcBef>
              <a:buClrTx/>
              <a:buSzTx/>
              <a:buFontTx/>
              <a:buNone/>
            </a:pPr>
            <a:r>
              <a:rPr lang="de-CH" altLang="en-US" sz="2400" b="1" dirty="0">
                <a:solidFill>
                  <a:srgbClr val="5F5046"/>
                </a:solidFill>
              </a:rPr>
              <a:t>Mortar Basics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521208" y="1371600"/>
            <a:ext cx="884224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2075" bIns="46038"/>
          <a:lstStyle/>
          <a:p>
            <a:pPr marL="342900" indent="-342900">
              <a:spcBef>
                <a:spcPct val="20000"/>
              </a:spcBef>
              <a:spcAft>
                <a:spcPts val="600"/>
              </a:spcAft>
            </a:pPr>
            <a:r>
              <a:rPr lang="de-CH" altLang="en-US" sz="2400" b="1" dirty="0">
                <a:solidFill>
                  <a:srgbClr val="AA1E2D"/>
                </a:solidFill>
              </a:rPr>
              <a:t>Mortar Types in ASTM C270</a:t>
            </a:r>
          </a:p>
          <a:p>
            <a:pPr marL="342900" indent="-342900" algn="l"/>
            <a:r>
              <a:rPr lang="en-US" altLang="en-US" sz="2200" dirty="0" smtClean="0">
                <a:solidFill>
                  <a:srgbClr val="5F5046"/>
                </a:solidFill>
              </a:rPr>
              <a:t>Type </a:t>
            </a:r>
            <a:r>
              <a:rPr lang="en-US" altLang="en-US" sz="2200" dirty="0">
                <a:solidFill>
                  <a:srgbClr val="5F5046"/>
                </a:solidFill>
              </a:rPr>
              <a:t>M, “Strongest” Mortar</a:t>
            </a:r>
          </a:p>
          <a:p>
            <a:pPr marL="284163" lvl="1" indent="-284163" algn="l">
              <a:buClr>
                <a:srgbClr val="AA1E2D"/>
              </a:buClr>
              <a:buSzPct val="100000"/>
              <a:buFont typeface="Arial" pitchFamily="34" charset="0"/>
              <a:buChar char="●"/>
            </a:pPr>
            <a:r>
              <a:rPr lang="en-US" altLang="en-US" sz="2000" dirty="0">
                <a:solidFill>
                  <a:srgbClr val="5F5046"/>
                </a:solidFill>
              </a:rPr>
              <a:t>Minimum Compressive Strength @ 28 days = </a:t>
            </a:r>
            <a:r>
              <a:rPr lang="en-US" altLang="en-US" sz="2000" b="1" dirty="0">
                <a:solidFill>
                  <a:srgbClr val="5F5046"/>
                </a:solidFill>
              </a:rPr>
              <a:t>2,500 psi</a:t>
            </a:r>
          </a:p>
          <a:p>
            <a:pPr marL="284163" lvl="1" indent="-284163" algn="l">
              <a:buClr>
                <a:srgbClr val="AA1E2D"/>
              </a:buClr>
              <a:buSzPct val="100000"/>
              <a:buFont typeface="Arial" pitchFamily="34" charset="0"/>
              <a:buChar char="●"/>
            </a:pPr>
            <a:r>
              <a:rPr lang="en-US" altLang="en-US" sz="2000" dirty="0">
                <a:solidFill>
                  <a:srgbClr val="5F5046"/>
                </a:solidFill>
              </a:rPr>
              <a:t>Generally used in below grade masonry construction</a:t>
            </a:r>
          </a:p>
          <a:p>
            <a:pPr marL="342900" indent="-342900" algn="l">
              <a:spcBef>
                <a:spcPts val="900"/>
              </a:spcBef>
            </a:pPr>
            <a:r>
              <a:rPr lang="en-US" altLang="en-US" sz="2200" dirty="0">
                <a:solidFill>
                  <a:srgbClr val="5F5046"/>
                </a:solidFill>
              </a:rPr>
              <a:t>Type S, “Stronger” Mortar</a:t>
            </a:r>
          </a:p>
          <a:p>
            <a:pPr marL="284163" lvl="1" indent="-284163" algn="l">
              <a:buClr>
                <a:srgbClr val="AA1E2D"/>
              </a:buClr>
              <a:buSzPct val="100000"/>
              <a:buFont typeface="Arial" pitchFamily="34" charset="0"/>
              <a:buChar char="●"/>
            </a:pPr>
            <a:r>
              <a:rPr lang="en-US" altLang="en-US" sz="2000" dirty="0">
                <a:solidFill>
                  <a:srgbClr val="5F5046"/>
                </a:solidFill>
              </a:rPr>
              <a:t>Minimum Compressive Strength @ 28 days = </a:t>
            </a:r>
            <a:r>
              <a:rPr lang="en-US" altLang="en-US" sz="2000" b="1" dirty="0">
                <a:solidFill>
                  <a:srgbClr val="5F5046"/>
                </a:solidFill>
              </a:rPr>
              <a:t>1,800 psi</a:t>
            </a:r>
          </a:p>
          <a:p>
            <a:pPr marL="284163" lvl="1" indent="-284163" algn="l">
              <a:buClr>
                <a:srgbClr val="AA1E2D"/>
              </a:buClr>
              <a:buSzPct val="100000"/>
              <a:buFont typeface="Arial" pitchFamily="34" charset="0"/>
              <a:buChar char="●"/>
            </a:pPr>
            <a:r>
              <a:rPr lang="en-US" altLang="en-US" sz="2000" dirty="0">
                <a:solidFill>
                  <a:srgbClr val="5F5046"/>
                </a:solidFill>
              </a:rPr>
              <a:t>Generally used in commercial and residential construction</a:t>
            </a:r>
          </a:p>
          <a:p>
            <a:pPr marL="342900" indent="-342900" algn="l">
              <a:spcBef>
                <a:spcPts val="900"/>
              </a:spcBef>
            </a:pPr>
            <a:r>
              <a:rPr lang="en-US" altLang="en-US" sz="2200" dirty="0">
                <a:solidFill>
                  <a:srgbClr val="5F5046"/>
                </a:solidFill>
              </a:rPr>
              <a:t>Type N, “General Purpose” Mortar</a:t>
            </a:r>
          </a:p>
          <a:p>
            <a:pPr marL="284163" lvl="1" indent="-284163" algn="l">
              <a:buClr>
                <a:srgbClr val="AA1E2D"/>
              </a:buClr>
              <a:buSzPct val="100000"/>
              <a:buFont typeface="Arial" pitchFamily="34" charset="0"/>
              <a:buChar char="●"/>
            </a:pPr>
            <a:r>
              <a:rPr lang="en-US" altLang="en-US" sz="2000" dirty="0">
                <a:solidFill>
                  <a:srgbClr val="5F5046"/>
                </a:solidFill>
              </a:rPr>
              <a:t>Minimum Compressive Strength @ 28 days = </a:t>
            </a:r>
            <a:r>
              <a:rPr lang="en-US" altLang="en-US" sz="2000" b="1" dirty="0">
                <a:solidFill>
                  <a:srgbClr val="5F5046"/>
                </a:solidFill>
              </a:rPr>
              <a:t>750 psi</a:t>
            </a:r>
          </a:p>
          <a:p>
            <a:pPr marL="284163" lvl="1" indent="-284163" algn="l">
              <a:buClr>
                <a:srgbClr val="AA1E2D"/>
              </a:buClr>
              <a:buSzPct val="100000"/>
              <a:buFont typeface="Arial" pitchFamily="34" charset="0"/>
              <a:buChar char="●"/>
            </a:pPr>
            <a:r>
              <a:rPr lang="en-US" altLang="en-US" sz="2000" dirty="0">
                <a:solidFill>
                  <a:srgbClr val="5F5046"/>
                </a:solidFill>
              </a:rPr>
              <a:t>Generally used in non-load bearing residential and light commercial construction</a:t>
            </a:r>
            <a:r>
              <a:rPr lang="en-US" altLang="en-US" dirty="0">
                <a:solidFill>
                  <a:srgbClr val="5F5046"/>
                </a:solidFill>
              </a:rPr>
              <a:t>.</a:t>
            </a:r>
          </a:p>
        </p:txBody>
      </p:sp>
      <p:sp>
        <p:nvSpPr>
          <p:cNvPr id="8"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9" name="Date Placeholder 3"/>
          <p:cNvSpPr>
            <a:spLocks noGrp="1"/>
          </p:cNvSpPr>
          <p:nvPr>
            <p:ph type="dt" sz="half" idx="10"/>
          </p:nvPr>
        </p:nvSpPr>
        <p:spPr>
          <a:xfrm>
            <a:off x="5709084" y="6491685"/>
            <a:ext cx="1656184" cy="165731"/>
          </a:xfrm>
        </p:spPr>
        <p:txBody>
          <a:bodyPr/>
          <a:lstStyle/>
          <a:p>
            <a:pPr algn="r"/>
            <a:r>
              <a:rPr lang="de-DE" dirty="0" smtClean="0">
                <a:solidFill>
                  <a:srgbClr val="AA1E2D"/>
                </a:solidFill>
              </a:rPr>
              <a:t>FOR INTERNAL USE ONLY</a:t>
            </a:r>
            <a:endParaRPr lang="de-DE" dirty="0">
              <a:solidFill>
                <a:srgbClr val="AA1E2D"/>
              </a:solidFill>
            </a:endParaRPr>
          </a:p>
        </p:txBody>
      </p:sp>
      <p:sp>
        <p:nvSpPr>
          <p:cNvPr id="10" name="Slide Number Placeholder 5"/>
          <p:cNvSpPr txBox="1">
            <a:spLocks/>
          </p:cNvSpPr>
          <p:nvPr/>
        </p:nvSpPr>
        <p:spPr>
          <a:xfrm>
            <a:off x="8949444" y="6491816"/>
            <a:ext cx="432048" cy="165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E2B5F-19B1-41F4-9C65-D0E69646D5F3}" type="slidenum">
              <a:rPr lang="de-DE" sz="800" smtClean="0"/>
              <a:pPr algn="r"/>
              <a:t>4</a:t>
            </a:fld>
            <a:endParaRPr lang="de-DE" sz="800" dirty="0"/>
          </a:p>
        </p:txBody>
      </p:sp>
      <p:sp>
        <p:nvSpPr>
          <p:cNvPr id="11"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lgn="l">
              <a:spcBef>
                <a:spcPct val="0"/>
              </a:spcBef>
              <a:buClrTx/>
              <a:buSzTx/>
              <a:buFontTx/>
              <a:buNone/>
            </a:pPr>
            <a:r>
              <a:rPr lang="de-CH" altLang="en-US" sz="2400" b="1" dirty="0">
                <a:solidFill>
                  <a:srgbClr val="5F5046"/>
                </a:solidFill>
              </a:rPr>
              <a:t>Mortar Basics</a:t>
            </a:r>
          </a:p>
        </p:txBody>
      </p:sp>
      <p:graphicFrame>
        <p:nvGraphicFramePr>
          <p:cNvPr id="12" name="Content Placeholder 4"/>
          <p:cNvGraphicFramePr>
            <a:graphicFrameLocks/>
          </p:cNvGraphicFramePr>
          <p:nvPr>
            <p:extLst>
              <p:ext uri="{D42A27DB-BD31-4B8C-83A1-F6EECF244321}">
                <p14:modId xmlns:p14="http://schemas.microsoft.com/office/powerpoint/2010/main" val="949596682"/>
              </p:ext>
            </p:extLst>
          </p:nvPr>
        </p:nvGraphicFramePr>
        <p:xfrm>
          <a:off x="521208" y="5334000"/>
          <a:ext cx="2926080" cy="914400"/>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tblGrid>
              <a:tr h="457200">
                <a:tc gridSpan="3">
                  <a:txBody>
                    <a:bodyPr/>
                    <a:lstStyle/>
                    <a:p>
                      <a:pPr algn="ctr"/>
                      <a:r>
                        <a:rPr lang="en-US" sz="1400" b="1" dirty="0" smtClean="0"/>
                        <a:t>Portland Cement / Lime</a:t>
                      </a:r>
                      <a:endParaRPr lang="en-US" sz="1400" b="1" dirty="0"/>
                    </a:p>
                  </a:txBody>
                  <a:tcPr marL="0" marR="0" marT="0" marB="0" anchor="ctr"/>
                </a:tc>
                <a:tc hMerge="1">
                  <a:txBody>
                    <a:bodyPr/>
                    <a:lstStyle/>
                    <a:p>
                      <a:endParaRPr lang="en-US" sz="1200" b="1" dirty="0"/>
                    </a:p>
                  </a:txBody>
                  <a:tcPr marL="0" marR="0" marT="0" marB="0"/>
                </a:tc>
                <a:tc hMerge="1">
                  <a:txBody>
                    <a:bodyPr/>
                    <a:lstStyle/>
                    <a:p>
                      <a:endParaRPr lang="en-US" sz="1200" b="1" dirty="0"/>
                    </a:p>
                  </a:txBody>
                  <a:tcPr marL="0" marR="0" marT="0" marB="0"/>
                </a:tc>
                <a:extLst>
                  <a:ext uri="{0D108BD9-81ED-4DB2-BD59-A6C34878D82A}">
                    <a16:rowId xmlns:a16="http://schemas.microsoft.com/office/drawing/2014/main" val="10000"/>
                  </a:ext>
                </a:extLst>
              </a:tr>
              <a:tr h="457200">
                <a:tc>
                  <a:txBody>
                    <a:bodyPr/>
                    <a:lstStyle/>
                    <a:p>
                      <a:pPr algn="ctr"/>
                      <a:r>
                        <a:rPr lang="en-US" sz="1400" b="1" dirty="0" smtClean="0"/>
                        <a:t>Type N</a:t>
                      </a:r>
                      <a:endParaRPr lang="en-US" sz="1400" b="1" dirty="0"/>
                    </a:p>
                  </a:txBody>
                  <a:tcPr marL="0" marR="0" marT="0" marB="0" anchor="ctr"/>
                </a:tc>
                <a:tc>
                  <a:txBody>
                    <a:bodyPr/>
                    <a:lstStyle/>
                    <a:p>
                      <a:pPr algn="ctr"/>
                      <a:r>
                        <a:rPr lang="en-US" sz="1400" b="1" dirty="0" smtClean="0"/>
                        <a:t>Type S</a:t>
                      </a:r>
                      <a:endParaRPr lang="en-US" sz="1400" b="1" dirty="0"/>
                    </a:p>
                  </a:txBody>
                  <a:tcPr marL="0" marR="0" marT="0" marB="0" anchor="ctr"/>
                </a:tc>
                <a:tc>
                  <a:txBody>
                    <a:bodyPr/>
                    <a:lstStyle/>
                    <a:p>
                      <a:pPr algn="ctr"/>
                      <a:r>
                        <a:rPr lang="en-US" sz="1400" b="1" dirty="0" smtClean="0"/>
                        <a:t>Type M</a:t>
                      </a:r>
                      <a:endParaRPr lang="en-US" sz="1400" b="1" dirty="0"/>
                    </a:p>
                  </a:txBody>
                  <a:tcPr marL="0" marR="0" marT="0" marB="0" anchor="ctr"/>
                </a:tc>
                <a:extLst>
                  <a:ext uri="{0D108BD9-81ED-4DB2-BD59-A6C34878D82A}">
                    <a16:rowId xmlns:a16="http://schemas.microsoft.com/office/drawing/2014/main" val="10001"/>
                  </a:ext>
                </a:extLst>
              </a:tr>
            </a:tbl>
          </a:graphicData>
        </a:graphic>
      </p:graphicFrame>
      <p:graphicFrame>
        <p:nvGraphicFramePr>
          <p:cNvPr id="13" name="Content Placeholder 4"/>
          <p:cNvGraphicFramePr>
            <a:graphicFrameLocks/>
          </p:cNvGraphicFramePr>
          <p:nvPr>
            <p:extLst>
              <p:ext uri="{D42A27DB-BD31-4B8C-83A1-F6EECF244321}">
                <p14:modId xmlns:p14="http://schemas.microsoft.com/office/powerpoint/2010/main" val="1305720796"/>
              </p:ext>
            </p:extLst>
          </p:nvPr>
        </p:nvGraphicFramePr>
        <p:xfrm>
          <a:off x="3505200" y="5334000"/>
          <a:ext cx="2926080" cy="914400"/>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tblGrid>
              <a:tr h="457200">
                <a:tc gridSpan="3">
                  <a:txBody>
                    <a:bodyPr/>
                    <a:lstStyle/>
                    <a:p>
                      <a:pPr algn="ctr"/>
                      <a:r>
                        <a:rPr lang="en-US" sz="1400" b="1" dirty="0" smtClean="0"/>
                        <a:t>Masonry Cement</a:t>
                      </a:r>
                      <a:endParaRPr lang="en-US" sz="1400" b="1" dirty="0"/>
                    </a:p>
                  </a:txBody>
                  <a:tcPr marL="0" marR="0" marT="0" marB="0" anchor="ctr"/>
                </a:tc>
                <a:tc hMerge="1">
                  <a:txBody>
                    <a:bodyPr/>
                    <a:lstStyle/>
                    <a:p>
                      <a:endParaRPr lang="en-US" sz="1200" b="1" dirty="0"/>
                    </a:p>
                  </a:txBody>
                  <a:tcPr marL="0" marR="0" marT="0" marB="0"/>
                </a:tc>
                <a:tc hMerge="1">
                  <a:txBody>
                    <a:bodyPr/>
                    <a:lstStyle/>
                    <a:p>
                      <a:endParaRPr lang="en-US" sz="1200" b="1" dirty="0"/>
                    </a:p>
                  </a:txBody>
                  <a:tcPr marL="0" marR="0" marT="0" marB="0"/>
                </a:tc>
                <a:extLst>
                  <a:ext uri="{0D108BD9-81ED-4DB2-BD59-A6C34878D82A}">
                    <a16:rowId xmlns:a16="http://schemas.microsoft.com/office/drawing/2014/main" val="10000"/>
                  </a:ext>
                </a:extLst>
              </a:tr>
              <a:tr h="457200">
                <a:tc>
                  <a:txBody>
                    <a:bodyPr/>
                    <a:lstStyle/>
                    <a:p>
                      <a:pPr algn="ctr"/>
                      <a:r>
                        <a:rPr lang="en-US" sz="1400" b="1" dirty="0" smtClean="0"/>
                        <a:t>Type N</a:t>
                      </a:r>
                      <a:endParaRPr lang="en-US" sz="1400" b="1" dirty="0"/>
                    </a:p>
                  </a:txBody>
                  <a:tcPr marL="0" marR="0" marT="0" marB="0" anchor="ctr"/>
                </a:tc>
                <a:tc>
                  <a:txBody>
                    <a:bodyPr/>
                    <a:lstStyle/>
                    <a:p>
                      <a:pPr algn="ctr"/>
                      <a:r>
                        <a:rPr lang="en-US" sz="1400" b="1" dirty="0" smtClean="0"/>
                        <a:t>Type S</a:t>
                      </a:r>
                      <a:endParaRPr lang="en-US" sz="1400" b="1" dirty="0"/>
                    </a:p>
                  </a:txBody>
                  <a:tcPr marL="0" marR="0" marT="0" marB="0" anchor="ctr"/>
                </a:tc>
                <a:tc>
                  <a:txBody>
                    <a:bodyPr/>
                    <a:lstStyle/>
                    <a:p>
                      <a:pPr algn="ctr"/>
                      <a:r>
                        <a:rPr lang="en-US" sz="1400" b="1" dirty="0" smtClean="0"/>
                        <a:t>Type M</a:t>
                      </a:r>
                      <a:endParaRPr lang="en-US" sz="1400" b="1" dirty="0"/>
                    </a:p>
                  </a:txBody>
                  <a:tcPr marL="0" marR="0" marT="0" marB="0" anchor="ctr"/>
                </a:tc>
                <a:extLst>
                  <a:ext uri="{0D108BD9-81ED-4DB2-BD59-A6C34878D82A}">
                    <a16:rowId xmlns:a16="http://schemas.microsoft.com/office/drawing/2014/main" val="10001"/>
                  </a:ext>
                </a:extLst>
              </a:tr>
            </a:tbl>
          </a:graphicData>
        </a:graphic>
      </p:graphicFrame>
      <p:graphicFrame>
        <p:nvGraphicFramePr>
          <p:cNvPr id="14" name="Content Placeholder 4"/>
          <p:cNvGraphicFramePr>
            <a:graphicFrameLocks/>
          </p:cNvGraphicFramePr>
          <p:nvPr>
            <p:extLst>
              <p:ext uri="{D42A27DB-BD31-4B8C-83A1-F6EECF244321}">
                <p14:modId xmlns:p14="http://schemas.microsoft.com/office/powerpoint/2010/main" val="2620453538"/>
              </p:ext>
            </p:extLst>
          </p:nvPr>
        </p:nvGraphicFramePr>
        <p:xfrm>
          <a:off x="6477000" y="5334000"/>
          <a:ext cx="2926080" cy="914400"/>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tblGrid>
              <a:tr h="457200">
                <a:tc gridSpan="3">
                  <a:txBody>
                    <a:bodyPr/>
                    <a:lstStyle/>
                    <a:p>
                      <a:pPr algn="ctr"/>
                      <a:r>
                        <a:rPr lang="en-US" sz="1400" b="1" dirty="0" smtClean="0"/>
                        <a:t>Mortar Cement</a:t>
                      </a:r>
                      <a:endParaRPr lang="en-US" sz="1400" b="1" dirty="0"/>
                    </a:p>
                  </a:txBody>
                  <a:tcPr marL="0" marR="0" marT="0" marB="0" anchor="ctr"/>
                </a:tc>
                <a:tc hMerge="1">
                  <a:txBody>
                    <a:bodyPr/>
                    <a:lstStyle/>
                    <a:p>
                      <a:endParaRPr lang="en-US" sz="1200" b="1" dirty="0"/>
                    </a:p>
                  </a:txBody>
                  <a:tcPr marL="0" marR="0" marT="0" marB="0"/>
                </a:tc>
                <a:tc hMerge="1">
                  <a:txBody>
                    <a:bodyPr/>
                    <a:lstStyle/>
                    <a:p>
                      <a:endParaRPr lang="en-US" sz="1200" b="1" dirty="0"/>
                    </a:p>
                  </a:txBody>
                  <a:tcPr marL="0" marR="0" marT="0" marB="0"/>
                </a:tc>
                <a:extLst>
                  <a:ext uri="{0D108BD9-81ED-4DB2-BD59-A6C34878D82A}">
                    <a16:rowId xmlns:a16="http://schemas.microsoft.com/office/drawing/2014/main" val="10000"/>
                  </a:ext>
                </a:extLst>
              </a:tr>
              <a:tr h="457200">
                <a:tc>
                  <a:txBody>
                    <a:bodyPr/>
                    <a:lstStyle/>
                    <a:p>
                      <a:pPr algn="ctr"/>
                      <a:r>
                        <a:rPr lang="en-US" sz="1400" b="1" dirty="0" smtClean="0"/>
                        <a:t>Type N</a:t>
                      </a:r>
                      <a:endParaRPr lang="en-US" sz="1400" b="1" dirty="0"/>
                    </a:p>
                  </a:txBody>
                  <a:tcPr marL="0" marR="0" marT="0" marB="0" anchor="ctr"/>
                </a:tc>
                <a:tc>
                  <a:txBody>
                    <a:bodyPr/>
                    <a:lstStyle/>
                    <a:p>
                      <a:pPr algn="ctr"/>
                      <a:r>
                        <a:rPr lang="en-US" sz="1400" b="1" dirty="0" smtClean="0"/>
                        <a:t>Type S</a:t>
                      </a:r>
                      <a:endParaRPr lang="en-US" sz="1400" b="1" dirty="0"/>
                    </a:p>
                  </a:txBody>
                  <a:tcPr marL="0" marR="0" marT="0" marB="0" anchor="ctr"/>
                </a:tc>
                <a:tc>
                  <a:txBody>
                    <a:bodyPr/>
                    <a:lstStyle/>
                    <a:p>
                      <a:pPr algn="ctr"/>
                      <a:r>
                        <a:rPr lang="en-US" sz="1400" b="1" dirty="0" smtClean="0"/>
                        <a:t>Type M</a:t>
                      </a:r>
                      <a:endParaRPr lang="en-US" sz="1400" b="1" dirty="0"/>
                    </a:p>
                  </a:txBody>
                  <a:tcPr marL="0" marR="0" marT="0" marB="0" anchor="ct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21208" y="1371600"/>
            <a:ext cx="6629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lgn="l">
              <a:spcBef>
                <a:spcPct val="0"/>
              </a:spcBef>
              <a:buClrTx/>
              <a:buSzTx/>
              <a:buFontTx/>
              <a:buNone/>
            </a:pPr>
            <a:r>
              <a:rPr lang="de-CH" altLang="en-US" sz="2400" b="1" dirty="0">
                <a:solidFill>
                  <a:srgbClr val="AA1E2D"/>
                </a:solidFill>
              </a:rPr>
              <a:t>Cementitious Materials used in Mortar</a:t>
            </a:r>
          </a:p>
        </p:txBody>
      </p:sp>
      <p:sp>
        <p:nvSpPr>
          <p:cNvPr id="20483" name="Rectangle 3"/>
          <p:cNvSpPr>
            <a:spLocks noChangeArrowheads="1"/>
          </p:cNvSpPr>
          <p:nvPr/>
        </p:nvSpPr>
        <p:spPr bwMode="auto">
          <a:xfrm>
            <a:off x="3276600" y="1901952"/>
            <a:ext cx="6324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2075" bIns="46038"/>
          <a:lstStyle/>
          <a:p>
            <a:pPr marL="342900" indent="-342900" algn="l">
              <a:spcBef>
                <a:spcPct val="20000"/>
              </a:spcBef>
              <a:spcAft>
                <a:spcPct val="30000"/>
              </a:spcAft>
            </a:pPr>
            <a:r>
              <a:rPr lang="en-US" altLang="en-US" sz="2400" dirty="0">
                <a:solidFill>
                  <a:srgbClr val="5F5046"/>
                </a:solidFill>
              </a:rPr>
              <a:t>Portland Cement (ASTM C150)</a:t>
            </a:r>
          </a:p>
          <a:p>
            <a:pPr marL="342900" indent="-342900" algn="l">
              <a:spcBef>
                <a:spcPct val="20000"/>
              </a:spcBef>
              <a:spcAft>
                <a:spcPct val="30000"/>
              </a:spcAft>
            </a:pPr>
            <a:r>
              <a:rPr lang="en-US" altLang="en-US" sz="2400" dirty="0">
                <a:solidFill>
                  <a:srgbClr val="5F5046"/>
                </a:solidFill>
              </a:rPr>
              <a:t>Hydraulic Cement (ASTM C1157)</a:t>
            </a:r>
          </a:p>
          <a:p>
            <a:pPr marL="342900" indent="-342900" algn="l">
              <a:spcBef>
                <a:spcPct val="20000"/>
              </a:spcBef>
              <a:spcAft>
                <a:spcPct val="30000"/>
              </a:spcAft>
            </a:pPr>
            <a:r>
              <a:rPr lang="en-US" altLang="en-US" sz="2400" dirty="0">
                <a:solidFill>
                  <a:srgbClr val="5F5046"/>
                </a:solidFill>
              </a:rPr>
              <a:t>Blended Hydraulic Cement (ASTM C595)</a:t>
            </a:r>
          </a:p>
          <a:p>
            <a:pPr marL="342900" indent="-342900" algn="l">
              <a:spcBef>
                <a:spcPct val="20000"/>
              </a:spcBef>
              <a:spcAft>
                <a:spcPct val="30000"/>
              </a:spcAft>
            </a:pPr>
            <a:r>
              <a:rPr lang="en-US" altLang="en-US" sz="2400" dirty="0">
                <a:solidFill>
                  <a:srgbClr val="5F5046"/>
                </a:solidFill>
              </a:rPr>
              <a:t>Hydrated Lime (ASTM C207)</a:t>
            </a:r>
          </a:p>
          <a:p>
            <a:pPr marL="342900" indent="-342900" algn="l">
              <a:spcBef>
                <a:spcPct val="20000"/>
              </a:spcBef>
              <a:spcAft>
                <a:spcPct val="30000"/>
              </a:spcAft>
            </a:pPr>
            <a:r>
              <a:rPr lang="en-US" altLang="en-US" sz="2400" dirty="0">
                <a:solidFill>
                  <a:srgbClr val="5F5046"/>
                </a:solidFill>
              </a:rPr>
              <a:t>Masonry Cement (ASTM C91)</a:t>
            </a:r>
          </a:p>
          <a:p>
            <a:pPr marL="342900" indent="-342900" algn="l">
              <a:spcBef>
                <a:spcPct val="20000"/>
              </a:spcBef>
              <a:spcAft>
                <a:spcPct val="30000"/>
              </a:spcAft>
            </a:pPr>
            <a:r>
              <a:rPr lang="en-US" altLang="en-US" sz="2400" dirty="0">
                <a:solidFill>
                  <a:srgbClr val="5F5046"/>
                </a:solidFill>
              </a:rPr>
              <a:t>Mortar Cement (ASTM C1329)</a:t>
            </a:r>
          </a:p>
        </p:txBody>
      </p:sp>
      <p:pic>
        <p:nvPicPr>
          <p:cNvPr id="20484" name="Picture 5" descr="12628"/>
          <p:cNvPicPr>
            <a:picLocks noChangeAspect="1" noChangeArrowheads="1"/>
          </p:cNvPicPr>
          <p:nvPr/>
        </p:nvPicPr>
        <p:blipFill rotWithShape="1">
          <a:blip r:embed="rId3">
            <a:extLst>
              <a:ext uri="{28A0092B-C50C-407E-A947-70E740481C1C}">
                <a14:useLocalDpi xmlns:a14="http://schemas.microsoft.com/office/drawing/2010/main" val="0"/>
              </a:ext>
            </a:extLst>
          </a:blip>
          <a:srcRect l="3655"/>
          <a:stretch/>
        </p:blipFill>
        <p:spPr bwMode="auto">
          <a:xfrm>
            <a:off x="521208" y="1905000"/>
            <a:ext cx="2349260" cy="1690914"/>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105400"/>
            <a:ext cx="1219200"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7" descr="Cementitious Pow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08" y="3810000"/>
            <a:ext cx="2350008" cy="1575415"/>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10"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1"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2"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5</a:t>
            </a:fld>
            <a:endParaRPr lang="de-DE" dirty="0"/>
          </a:p>
        </p:txBody>
      </p:sp>
      <p:sp>
        <p:nvSpPr>
          <p:cNvPr id="13"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lgn="l">
              <a:spcBef>
                <a:spcPct val="0"/>
              </a:spcBef>
              <a:buClrTx/>
              <a:buSzTx/>
              <a:buFontTx/>
              <a:buNone/>
            </a:pPr>
            <a:r>
              <a:rPr lang="de-CH" altLang="en-US" sz="2400" b="1" dirty="0">
                <a:solidFill>
                  <a:srgbClr val="5F5046"/>
                </a:solidFill>
              </a:rPr>
              <a:t>Mortar Basics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9" descr="masonsand"/>
          <p:cNvPicPr>
            <a:picLocks noChangeAspect="1" noChangeArrowheads="1"/>
          </p:cNvPicPr>
          <p:nvPr/>
        </p:nvPicPr>
        <p:blipFill>
          <a:blip r:embed="rId3">
            <a:extLst>
              <a:ext uri="{28A0092B-C50C-407E-A947-70E740481C1C}">
                <a14:useLocalDpi xmlns:a14="http://schemas.microsoft.com/office/drawing/2010/main" val="0"/>
              </a:ext>
            </a:extLst>
          </a:blip>
          <a:srcRect t="22400" b="12801"/>
          <a:stretch>
            <a:fillRect/>
          </a:stretch>
        </p:blipFill>
        <p:spPr bwMode="auto">
          <a:xfrm>
            <a:off x="521208" y="1371600"/>
            <a:ext cx="3048000" cy="1165225"/>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21507" name="Rectangle 2"/>
          <p:cNvSpPr>
            <a:spLocks noChangeArrowheads="1"/>
          </p:cNvSpPr>
          <p:nvPr/>
        </p:nvSpPr>
        <p:spPr bwMode="auto">
          <a:xfrm>
            <a:off x="5172456" y="1371600"/>
            <a:ext cx="42092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t" anchorCtr="0"/>
          <a:lstStyle/>
          <a:p>
            <a:pPr algn="l">
              <a:spcBef>
                <a:spcPct val="0"/>
              </a:spcBef>
              <a:buClrTx/>
              <a:buSzTx/>
              <a:buFontTx/>
              <a:buNone/>
            </a:pPr>
            <a:r>
              <a:rPr lang="de-CH" altLang="en-US" sz="2400" b="1" dirty="0">
                <a:solidFill>
                  <a:srgbClr val="AA1E2D"/>
                </a:solidFill>
              </a:rPr>
              <a:t>Aggregate – </a:t>
            </a:r>
            <a:r>
              <a:rPr lang="de-CH" altLang="en-US" sz="2400" b="1" dirty="0" smtClean="0">
                <a:solidFill>
                  <a:srgbClr val="AA1E2D"/>
                </a:solidFill>
              </a:rPr>
              <a:t>Mason’s </a:t>
            </a:r>
            <a:r>
              <a:rPr lang="de-CH" altLang="en-US" sz="2400" b="1" dirty="0">
                <a:solidFill>
                  <a:srgbClr val="AA1E2D"/>
                </a:solidFill>
              </a:rPr>
              <a:t>Sand</a:t>
            </a:r>
          </a:p>
        </p:txBody>
      </p:sp>
      <p:sp>
        <p:nvSpPr>
          <p:cNvPr id="21508" name="Rectangle 3"/>
          <p:cNvSpPr>
            <a:spLocks noChangeArrowheads="1"/>
          </p:cNvSpPr>
          <p:nvPr/>
        </p:nvSpPr>
        <p:spPr bwMode="auto">
          <a:xfrm>
            <a:off x="5170932" y="1905000"/>
            <a:ext cx="421081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2075" bIns="46038"/>
          <a:lstStyle/>
          <a:p>
            <a:pPr algn="l">
              <a:spcBef>
                <a:spcPct val="20000"/>
              </a:spcBef>
              <a:spcAft>
                <a:spcPct val="30000"/>
              </a:spcAft>
            </a:pPr>
            <a:r>
              <a:rPr lang="en-US" altLang="en-US" sz="2200" dirty="0"/>
              <a:t>Sand makes up approximately 75% of a mortar’s volume; so, the quality of sand greatly effects all the plastic and hardened mortar properties, </a:t>
            </a:r>
            <a:r>
              <a:rPr lang="en-US" altLang="en-US" sz="2200" dirty="0" smtClean="0"/>
              <a:t>like work-ability</a:t>
            </a:r>
            <a:r>
              <a:rPr lang="en-US" altLang="en-US" sz="2200" dirty="0"/>
              <a:t>, board life, compressive strength, drying shrinkage and color.</a:t>
            </a:r>
          </a:p>
          <a:p>
            <a:pPr algn="l">
              <a:spcBef>
                <a:spcPct val="20000"/>
              </a:spcBef>
              <a:spcAft>
                <a:spcPct val="30000"/>
              </a:spcAft>
            </a:pPr>
            <a:r>
              <a:rPr lang="en-US" altLang="en-US" sz="2200" dirty="0" smtClean="0"/>
              <a:t>Should </a:t>
            </a:r>
            <a:r>
              <a:rPr lang="en-US" altLang="en-US" sz="2200" dirty="0"/>
              <a:t>meet ASTM C144 </a:t>
            </a:r>
            <a:r>
              <a:rPr lang="en-US" altLang="en-US" sz="2200" i="1" dirty="0"/>
              <a:t>“Standard Specification for Aggregate for Masonry Mortar”</a:t>
            </a:r>
            <a:r>
              <a:rPr lang="en-US" altLang="en-US" sz="2200" dirty="0"/>
              <a:t>.</a:t>
            </a:r>
          </a:p>
        </p:txBody>
      </p:sp>
      <p:pic>
        <p:nvPicPr>
          <p:cNvPr id="21509" name="Picture 14" descr="Mason%20Sand%20(Yellow%20Sand)"/>
          <p:cNvPicPr>
            <a:picLocks noChangeAspect="1" noChangeArrowheads="1"/>
          </p:cNvPicPr>
          <p:nvPr/>
        </p:nvPicPr>
        <p:blipFill>
          <a:blip r:embed="rId4">
            <a:extLst>
              <a:ext uri="{28A0092B-C50C-407E-A947-70E740481C1C}">
                <a14:useLocalDpi xmlns:a14="http://schemas.microsoft.com/office/drawing/2010/main" val="0"/>
              </a:ext>
            </a:extLst>
          </a:blip>
          <a:srcRect t="14999"/>
          <a:stretch>
            <a:fillRect/>
          </a:stretch>
        </p:blipFill>
        <p:spPr bwMode="auto">
          <a:xfrm>
            <a:off x="2286000" y="2505075"/>
            <a:ext cx="2590800" cy="1457325"/>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16" descr="Picture%20002"/>
          <p:cNvPicPr>
            <a:picLocks noChangeAspect="1" noChangeArrowheads="1"/>
          </p:cNvPicPr>
          <p:nvPr/>
        </p:nvPicPr>
        <p:blipFill>
          <a:blip r:embed="rId5">
            <a:extLst>
              <a:ext uri="{28A0092B-C50C-407E-A947-70E740481C1C}">
                <a14:useLocalDpi xmlns:a14="http://schemas.microsoft.com/office/drawing/2010/main" val="0"/>
              </a:ext>
            </a:extLst>
          </a:blip>
          <a:srcRect t="14063" b="18750"/>
          <a:stretch>
            <a:fillRect/>
          </a:stretch>
        </p:blipFill>
        <p:spPr bwMode="auto">
          <a:xfrm>
            <a:off x="521208" y="3733800"/>
            <a:ext cx="3048000" cy="1536700"/>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25" descr="Res Sand"/>
          <p:cNvPicPr>
            <a:picLocks noChangeAspect="1" noChangeArrowheads="1"/>
          </p:cNvPicPr>
          <p:nvPr/>
        </p:nvPicPr>
        <p:blipFill>
          <a:blip r:embed="rId6">
            <a:extLst>
              <a:ext uri="{28A0092B-C50C-407E-A947-70E740481C1C}">
                <a14:useLocalDpi xmlns:a14="http://schemas.microsoft.com/office/drawing/2010/main" val="0"/>
              </a:ext>
            </a:extLst>
          </a:blip>
          <a:srcRect t="5614" b="22456"/>
          <a:stretch>
            <a:fillRect/>
          </a:stretch>
        </p:blipFill>
        <p:spPr bwMode="auto">
          <a:xfrm>
            <a:off x="2286000" y="5003594"/>
            <a:ext cx="2587752" cy="1397206"/>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11"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2"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3"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6</a:t>
            </a:fld>
            <a:endParaRPr lang="de-DE" dirty="0"/>
          </a:p>
        </p:txBody>
      </p:sp>
      <p:sp>
        <p:nvSpPr>
          <p:cNvPr id="14"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lgn="l">
              <a:spcBef>
                <a:spcPct val="0"/>
              </a:spcBef>
              <a:buClrTx/>
              <a:buSzTx/>
              <a:buFontTx/>
              <a:buNone/>
            </a:pPr>
            <a:r>
              <a:rPr lang="de-CH" altLang="en-US" sz="2400" b="1" dirty="0">
                <a:solidFill>
                  <a:srgbClr val="5F5046"/>
                </a:solidFill>
              </a:rPr>
              <a:t>Mortar Basics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9"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0"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7</a:t>
            </a:fld>
            <a:endParaRPr lang="de-DE" dirty="0"/>
          </a:p>
        </p:txBody>
      </p:sp>
      <p:sp>
        <p:nvSpPr>
          <p:cNvPr id="11" name="Title 2"/>
          <p:cNvSpPr>
            <a:spLocks noGrp="1" noChangeArrowheads="1"/>
          </p:cNvSpPr>
          <p:nvPr>
            <p:ph type="title"/>
          </p:nvPr>
        </p:nvSpPr>
        <p:spPr bwMode="auto">
          <a:xfrm>
            <a:off x="523875" y="188639"/>
            <a:ext cx="8858250" cy="85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lgn="l">
              <a:spcBef>
                <a:spcPct val="0"/>
              </a:spcBef>
              <a:buClrTx/>
              <a:buSzTx/>
              <a:buFontTx/>
              <a:buNone/>
            </a:pPr>
            <a:r>
              <a:rPr lang="de-CH" altLang="en-US" sz="2400" b="1" dirty="0">
                <a:solidFill>
                  <a:srgbClr val="5F5046"/>
                </a:solidFill>
              </a:rPr>
              <a:t>Mortar Basics</a:t>
            </a:r>
          </a:p>
        </p:txBody>
      </p:sp>
      <p:sp>
        <p:nvSpPr>
          <p:cNvPr id="12" name="Rectangle 11"/>
          <p:cNvSpPr>
            <a:spLocks noChangeArrowheads="1"/>
          </p:cNvSpPr>
          <p:nvPr/>
        </p:nvSpPr>
        <p:spPr bwMode="auto">
          <a:xfrm>
            <a:off x="521208" y="1371600"/>
            <a:ext cx="884224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2075" bIns="46038"/>
          <a:lstStyle/>
          <a:p>
            <a:pPr marL="342900" indent="-342900">
              <a:spcBef>
                <a:spcPct val="20000"/>
              </a:spcBef>
              <a:spcAft>
                <a:spcPct val="30000"/>
              </a:spcAft>
              <a:buFont typeface="Wingdings" pitchFamily="2" charset="2"/>
              <a:buNone/>
            </a:pPr>
            <a:r>
              <a:rPr lang="en-US" altLang="en-US" sz="2400" b="1" dirty="0">
                <a:solidFill>
                  <a:srgbClr val="AA1E2D"/>
                </a:solidFill>
              </a:rPr>
              <a:t>ASTM C144 Specification Requirements:</a:t>
            </a:r>
          </a:p>
        </p:txBody>
      </p:sp>
      <p:sp>
        <p:nvSpPr>
          <p:cNvPr id="13" name="TextBox 12"/>
          <p:cNvSpPr txBox="1"/>
          <p:nvPr/>
        </p:nvSpPr>
        <p:spPr>
          <a:xfrm>
            <a:off x="6705600" y="1718608"/>
            <a:ext cx="2743200" cy="3016210"/>
          </a:xfrm>
          <a:prstGeom prst="rect">
            <a:avLst/>
          </a:prstGeom>
          <a:noFill/>
        </p:spPr>
        <p:txBody>
          <a:bodyPr>
            <a:spAutoFit/>
          </a:bodyPr>
          <a:lstStyle/>
          <a:p>
            <a:pPr>
              <a:buFont typeface="Wingdings" pitchFamily="2" charset="2"/>
              <a:buNone/>
              <a:defRPr/>
            </a:pPr>
            <a:r>
              <a:rPr lang="en-US" sz="2000" dirty="0">
                <a:solidFill>
                  <a:srgbClr val="5F5046"/>
                </a:solidFill>
              </a:rPr>
              <a:t>Other </a:t>
            </a:r>
            <a:r>
              <a:rPr lang="en-US" sz="2000" dirty="0" smtClean="0">
                <a:solidFill>
                  <a:srgbClr val="5F5046"/>
                </a:solidFill>
              </a:rPr>
              <a:t>Requirements</a:t>
            </a:r>
            <a:r>
              <a:rPr lang="en-US" sz="2000" dirty="0">
                <a:solidFill>
                  <a:srgbClr val="5F5046"/>
                </a:solidFill>
              </a:rPr>
              <a:t>:</a:t>
            </a:r>
          </a:p>
          <a:p>
            <a:pPr marL="284163" indent="-284163" algn="l">
              <a:spcBef>
                <a:spcPts val="600"/>
              </a:spcBef>
              <a:buClr>
                <a:srgbClr val="AA1E2D"/>
              </a:buClr>
              <a:buFont typeface="Arial" pitchFamily="34" charset="0"/>
              <a:buChar char="●"/>
              <a:defRPr/>
            </a:pPr>
            <a:r>
              <a:rPr lang="en-US" sz="2000" dirty="0">
                <a:solidFill>
                  <a:srgbClr val="5F5046"/>
                </a:solidFill>
              </a:rPr>
              <a:t>Relatively free of deleterious materials</a:t>
            </a:r>
          </a:p>
          <a:p>
            <a:pPr marL="284163" indent="-284163" algn="l">
              <a:spcBef>
                <a:spcPts val="600"/>
              </a:spcBef>
              <a:buClr>
                <a:srgbClr val="AA1E2D"/>
              </a:buClr>
              <a:buFont typeface="Arial" pitchFamily="34" charset="0"/>
              <a:buChar char="●"/>
              <a:defRPr/>
            </a:pPr>
            <a:r>
              <a:rPr lang="en-US" sz="2000" dirty="0">
                <a:solidFill>
                  <a:srgbClr val="5F5046"/>
                </a:solidFill>
              </a:rPr>
              <a:t>Relatively free of organic impurities</a:t>
            </a:r>
          </a:p>
          <a:p>
            <a:pPr marL="284163" indent="-284163" algn="l">
              <a:buClr>
                <a:srgbClr val="AA1E2D"/>
              </a:buClr>
              <a:buFont typeface="Arial" pitchFamily="34" charset="0"/>
              <a:buChar char="●"/>
              <a:defRPr/>
            </a:pPr>
            <a:r>
              <a:rPr lang="en-US" sz="2000" dirty="0" smtClean="0">
                <a:solidFill>
                  <a:srgbClr val="5F5046"/>
                </a:solidFill>
              </a:rPr>
              <a:t>Fineness Modulus cannot vary by more than 0.20</a:t>
            </a:r>
            <a:endParaRPr lang="en-US" sz="2000" dirty="0">
              <a:solidFill>
                <a:srgbClr val="5F504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35921465"/>
              </p:ext>
            </p:extLst>
          </p:nvPr>
        </p:nvGraphicFramePr>
        <p:xfrm>
          <a:off x="521208" y="1806416"/>
          <a:ext cx="6035040" cy="43840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tblGrid>
              <a:tr h="370840">
                <a:tc>
                  <a:txBody>
                    <a:bodyPr/>
                    <a:lstStyle/>
                    <a:p>
                      <a:endParaRPr lang="en-US" sz="1600" dirty="0"/>
                    </a:p>
                  </a:txBody>
                  <a:tcPr marL="228600" marR="0" marT="0" marB="0" anchor="ctr">
                    <a:lnR w="28575" cap="flat" cmpd="sng" algn="ctr">
                      <a:solidFill>
                        <a:schemeClr val="bg1"/>
                      </a:solidFill>
                      <a:prstDash val="solid"/>
                      <a:round/>
                      <a:headEnd type="none" w="med" len="med"/>
                      <a:tailEnd type="none" w="med" len="med"/>
                    </a:lnR>
                  </a:tcPr>
                </a:tc>
                <a:tc gridSpan="2">
                  <a:txBody>
                    <a:bodyPr/>
                    <a:lstStyle/>
                    <a:p>
                      <a:pPr algn="ctr" rtl="0" eaLnBrk="1" fontAlgn="ctr" latinLnBrk="0" hangingPunct="1"/>
                      <a:r>
                        <a:rPr lang="en-US" sz="1600" b="1" i="0" u="none" strike="noStrike" kern="1200" dirty="0" smtClean="0">
                          <a:solidFill>
                            <a:schemeClr val="lt1"/>
                          </a:solidFill>
                          <a:effectLst/>
                          <a:latin typeface="+mn-lt"/>
                          <a:ea typeface="+mn-ea"/>
                          <a:cs typeface="+mn-cs"/>
                        </a:rPr>
                        <a:t>Gradation Specified, Percent Passing</a:t>
                      </a:r>
                      <a:endParaRPr lang="en-US" sz="1600" b="0" i="0" u="none" strike="noStrike" kern="1200" dirty="0" smtClean="0">
                        <a:solidFill>
                          <a:schemeClr val="lt1"/>
                        </a:solidFill>
                        <a:effectLst/>
                        <a:latin typeface="+mn-lt"/>
                        <a:ea typeface="+mn-ea"/>
                        <a:cs typeface="+mn-cs"/>
                      </a:endParaRPr>
                    </a:p>
                  </a:txBody>
                  <a:tcPr marL="0" marR="0" marT="0" marB="0" anchor="ctr">
                    <a:lnL w="28575" cap="flat" cmpd="sng" algn="ctr">
                      <a:solidFill>
                        <a:schemeClr val="bg1"/>
                      </a:solidFill>
                      <a:prstDash val="solid"/>
                      <a:round/>
                      <a:headEnd type="none" w="med" len="med"/>
                      <a:tailEnd type="none" w="med" len="med"/>
                    </a:lnL>
                  </a:tcPr>
                </a:tc>
                <a:tc hMerge="1">
                  <a:txBody>
                    <a:bodyPr/>
                    <a:lstStyle/>
                    <a:p>
                      <a:endParaRPr lang="en-US" sz="1600" dirty="0"/>
                    </a:p>
                  </a:txBody>
                  <a:tcPr marL="0" marR="0" marT="0" marB="0"/>
                </a:tc>
                <a:extLst>
                  <a:ext uri="{0D108BD9-81ED-4DB2-BD59-A6C34878D82A}">
                    <a16:rowId xmlns:a16="http://schemas.microsoft.com/office/drawing/2014/main" val="10000"/>
                  </a:ext>
                </a:extLst>
              </a:tr>
              <a:tr h="370840">
                <a:tc>
                  <a:txBody>
                    <a:bodyPr/>
                    <a:lstStyle/>
                    <a:p>
                      <a:endParaRPr lang="en-US" sz="1600" dirty="0"/>
                    </a:p>
                  </a:txBody>
                  <a:tcPr marL="228600" marR="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AA1E2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kern="1200" dirty="0" smtClean="0">
                          <a:solidFill>
                            <a:schemeClr val="lt1"/>
                          </a:solidFill>
                          <a:effectLst/>
                          <a:latin typeface="+mn-lt"/>
                          <a:ea typeface="+mn-ea"/>
                          <a:cs typeface="+mn-cs"/>
                        </a:rPr>
                        <a:t>ASTM C144*</a:t>
                      </a:r>
                      <a:endParaRPr lang="en-US" sz="1600" b="0" i="0" u="none" strike="noStrike" kern="1200" dirty="0" smtClean="0">
                        <a:solidFill>
                          <a:schemeClr val="lt1"/>
                        </a:solidFill>
                        <a:effectLst/>
                        <a:latin typeface="+mn-lt"/>
                        <a:ea typeface="+mn-ea"/>
                        <a:cs typeface="+mn-cs"/>
                      </a:endParaRPr>
                    </a:p>
                  </a:txBody>
                  <a:tcPr marL="0" marR="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A1E2D"/>
                    </a:solidFill>
                  </a:tcPr>
                </a:tc>
                <a:tc hMerge="1">
                  <a:txBody>
                    <a:bodyPr/>
                    <a:lstStyle/>
                    <a:p>
                      <a:endParaRPr lang="en-US"/>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n-lt"/>
                        </a:rPr>
                        <a:t>Sieve</a:t>
                      </a:r>
                      <a:r>
                        <a:rPr lang="en-US" sz="1600" b="1" baseline="0" dirty="0" smtClean="0">
                          <a:solidFill>
                            <a:schemeClr val="bg1"/>
                          </a:solidFill>
                          <a:latin typeface="+mn-lt"/>
                        </a:rPr>
                        <a:t> Size No.</a:t>
                      </a:r>
                      <a:endParaRPr lang="en-US" sz="1600"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A1E2D"/>
                    </a:solidFill>
                  </a:tcPr>
                </a:tc>
                <a:tc>
                  <a:txBody>
                    <a:bodyPr/>
                    <a:lstStyle/>
                    <a:p>
                      <a:r>
                        <a:rPr lang="en-US" sz="1600" b="1" dirty="0" smtClean="0">
                          <a:solidFill>
                            <a:schemeClr val="bg1"/>
                          </a:solidFill>
                          <a:latin typeface="+mn-lt"/>
                        </a:rPr>
                        <a:t>Natural Sand</a:t>
                      </a:r>
                      <a:endParaRPr lang="en-US" sz="1600" b="1" dirty="0">
                        <a:solidFill>
                          <a:schemeClr val="bg1"/>
                        </a:solidFill>
                        <a:latin typeface="+mn-lt"/>
                      </a:endParaRPr>
                    </a:p>
                  </a:txBody>
                  <a:tcPr marL="0" marR="0" marT="0" marB="0"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A1E2D"/>
                    </a:solidFill>
                  </a:tcPr>
                </a:tc>
                <a:tc>
                  <a:txBody>
                    <a:bodyPr/>
                    <a:lstStyle/>
                    <a:p>
                      <a:r>
                        <a:rPr lang="en-US" sz="1600" b="1" dirty="0" smtClean="0">
                          <a:solidFill>
                            <a:schemeClr val="bg1"/>
                          </a:solidFill>
                          <a:latin typeface="+mn-lt"/>
                        </a:rPr>
                        <a:t>Manufactured Sand</a:t>
                      </a:r>
                      <a:endParaRPr lang="en-US" sz="1600" b="1" dirty="0">
                        <a:solidFill>
                          <a:schemeClr val="bg1"/>
                        </a:solidFill>
                        <a:latin typeface="+mn-lt"/>
                      </a:endParaRPr>
                    </a:p>
                  </a:txBody>
                  <a:tcPr marL="0" marR="0" marT="0" marB="0" anchor="ctr" anchorCtr="1">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A1E2D"/>
                    </a:solidFill>
                  </a:tcPr>
                </a:tc>
                <a:extLst>
                  <a:ext uri="{0D108BD9-81ED-4DB2-BD59-A6C34878D82A}">
                    <a16:rowId xmlns:a16="http://schemas.microsoft.com/office/drawing/2014/main" val="10002"/>
                  </a:ext>
                </a:extLst>
              </a:tr>
              <a:tr h="370840">
                <a:tc>
                  <a:txBody>
                    <a:bodyPr/>
                    <a:lstStyle/>
                    <a:p>
                      <a:pPr algn="r">
                        <a:lnSpc>
                          <a:spcPts val="2000"/>
                        </a:lnSpc>
                        <a:spcBef>
                          <a:spcPts val="0"/>
                        </a:spcBef>
                      </a:pPr>
                      <a:r>
                        <a:rPr lang="en-US" sz="1600" dirty="0" smtClean="0">
                          <a:latin typeface="+mn-lt"/>
                        </a:rPr>
                        <a:t>4</a:t>
                      </a:r>
                    </a:p>
                    <a:p>
                      <a:pPr algn="r">
                        <a:lnSpc>
                          <a:spcPts val="2000"/>
                        </a:lnSpc>
                        <a:spcBef>
                          <a:spcPts val="0"/>
                        </a:spcBef>
                      </a:pPr>
                      <a:r>
                        <a:rPr lang="en-US" sz="1600" dirty="0" smtClean="0">
                          <a:latin typeface="+mn-lt"/>
                        </a:rPr>
                        <a:t>8</a:t>
                      </a:r>
                    </a:p>
                    <a:p>
                      <a:pPr algn="r">
                        <a:lnSpc>
                          <a:spcPts val="2000"/>
                        </a:lnSpc>
                        <a:spcBef>
                          <a:spcPts val="0"/>
                        </a:spcBef>
                      </a:pPr>
                      <a:r>
                        <a:rPr lang="en-US" sz="1600" dirty="0" smtClean="0">
                          <a:latin typeface="+mn-lt"/>
                        </a:rPr>
                        <a:t>16</a:t>
                      </a:r>
                    </a:p>
                    <a:p>
                      <a:pPr algn="r">
                        <a:lnSpc>
                          <a:spcPts val="2000"/>
                        </a:lnSpc>
                        <a:spcBef>
                          <a:spcPts val="0"/>
                        </a:spcBef>
                      </a:pPr>
                      <a:r>
                        <a:rPr lang="en-US" sz="1600" dirty="0" smtClean="0">
                          <a:latin typeface="+mn-lt"/>
                        </a:rPr>
                        <a:t>30</a:t>
                      </a:r>
                    </a:p>
                    <a:p>
                      <a:pPr algn="r">
                        <a:lnSpc>
                          <a:spcPts val="2000"/>
                        </a:lnSpc>
                        <a:spcBef>
                          <a:spcPts val="0"/>
                        </a:spcBef>
                      </a:pPr>
                      <a:r>
                        <a:rPr lang="en-US" sz="1600" dirty="0" smtClean="0">
                          <a:latin typeface="+mn-lt"/>
                        </a:rPr>
                        <a:t>50</a:t>
                      </a:r>
                    </a:p>
                    <a:p>
                      <a:pPr algn="r">
                        <a:lnSpc>
                          <a:spcPts val="2000"/>
                        </a:lnSpc>
                        <a:spcBef>
                          <a:spcPts val="0"/>
                        </a:spcBef>
                      </a:pPr>
                      <a:r>
                        <a:rPr lang="en-US" sz="1600" dirty="0" smtClean="0">
                          <a:latin typeface="+mn-lt"/>
                        </a:rPr>
                        <a:t>100</a:t>
                      </a:r>
                    </a:p>
                    <a:p>
                      <a:pPr algn="r">
                        <a:lnSpc>
                          <a:spcPts val="2000"/>
                        </a:lnSpc>
                        <a:spcBef>
                          <a:spcPts val="0"/>
                        </a:spcBef>
                      </a:pPr>
                      <a:r>
                        <a:rPr lang="en-US" sz="1600" dirty="0" smtClean="0">
                          <a:latin typeface="+mn-lt"/>
                        </a:rPr>
                        <a:t>200</a:t>
                      </a:r>
                    </a:p>
                  </a:txBody>
                  <a:tcPr marL="0" marR="822960">
                    <a:lnT w="28575" cap="flat" cmpd="sng" algn="ctr">
                      <a:solidFill>
                        <a:schemeClr val="bg1"/>
                      </a:solidFill>
                      <a:prstDash val="solid"/>
                      <a:round/>
                      <a:headEnd type="none" w="med" len="med"/>
                      <a:tailEnd type="none" w="med" len="med"/>
                    </a:lnT>
                  </a:tcPr>
                </a:tc>
                <a:tc>
                  <a:txBody>
                    <a:bodyPr/>
                    <a:lstStyle/>
                    <a:p>
                      <a:pPr algn="r">
                        <a:lnSpc>
                          <a:spcPts val="2000"/>
                        </a:lnSpc>
                        <a:spcBef>
                          <a:spcPts val="0"/>
                        </a:spcBef>
                      </a:pPr>
                      <a:r>
                        <a:rPr lang="en-US" sz="1600" dirty="0" smtClean="0">
                          <a:latin typeface="+mn-lt"/>
                        </a:rPr>
                        <a:t>100</a:t>
                      </a:r>
                    </a:p>
                    <a:p>
                      <a:pPr algn="r">
                        <a:lnSpc>
                          <a:spcPts val="2000"/>
                        </a:lnSpc>
                        <a:spcBef>
                          <a:spcPts val="0"/>
                        </a:spcBef>
                      </a:pPr>
                      <a:r>
                        <a:rPr lang="en-US" sz="1600" dirty="0" smtClean="0">
                          <a:latin typeface="+mn-lt"/>
                        </a:rPr>
                        <a:t>95 to</a:t>
                      </a:r>
                      <a:r>
                        <a:rPr lang="en-US" sz="1600" baseline="0" dirty="0" smtClean="0">
                          <a:latin typeface="+mn-lt"/>
                        </a:rPr>
                        <a:t> 100</a:t>
                      </a:r>
                    </a:p>
                    <a:p>
                      <a:pPr algn="r">
                        <a:lnSpc>
                          <a:spcPts val="2000"/>
                        </a:lnSpc>
                        <a:spcBef>
                          <a:spcPts val="0"/>
                        </a:spcBef>
                      </a:pPr>
                      <a:r>
                        <a:rPr lang="en-US" sz="1600" baseline="0" dirty="0" smtClean="0">
                          <a:latin typeface="+mn-lt"/>
                        </a:rPr>
                        <a:t>70 to 100</a:t>
                      </a:r>
                    </a:p>
                    <a:p>
                      <a:pPr algn="r">
                        <a:lnSpc>
                          <a:spcPts val="2000"/>
                        </a:lnSpc>
                        <a:spcBef>
                          <a:spcPts val="0"/>
                        </a:spcBef>
                      </a:pPr>
                      <a:r>
                        <a:rPr lang="en-US" sz="1600" baseline="0" dirty="0" smtClean="0">
                          <a:latin typeface="+mn-lt"/>
                        </a:rPr>
                        <a:t>40 to   75</a:t>
                      </a:r>
                    </a:p>
                    <a:p>
                      <a:pPr algn="r">
                        <a:lnSpc>
                          <a:spcPts val="2000"/>
                        </a:lnSpc>
                        <a:spcBef>
                          <a:spcPts val="0"/>
                        </a:spcBef>
                      </a:pPr>
                      <a:r>
                        <a:rPr lang="en-US" sz="1600" baseline="0" dirty="0" smtClean="0">
                          <a:latin typeface="+mn-lt"/>
                        </a:rPr>
                        <a:t>10 to   35</a:t>
                      </a:r>
                    </a:p>
                    <a:p>
                      <a:pPr algn="r">
                        <a:lnSpc>
                          <a:spcPts val="2000"/>
                        </a:lnSpc>
                        <a:spcBef>
                          <a:spcPts val="0"/>
                        </a:spcBef>
                      </a:pPr>
                      <a:r>
                        <a:rPr lang="en-US" sz="1600" baseline="0" dirty="0" smtClean="0">
                          <a:latin typeface="+mn-lt"/>
                        </a:rPr>
                        <a:t>  2 to   15</a:t>
                      </a:r>
                    </a:p>
                    <a:p>
                      <a:pPr algn="r">
                        <a:lnSpc>
                          <a:spcPts val="2000"/>
                        </a:lnSpc>
                        <a:spcBef>
                          <a:spcPts val="0"/>
                        </a:spcBef>
                      </a:pPr>
                      <a:r>
                        <a:rPr lang="en-US" sz="1600" baseline="0" dirty="0" smtClean="0">
                          <a:latin typeface="+mn-lt"/>
                          <a:cs typeface="Arial"/>
                        </a:rPr>
                        <a:t>—</a:t>
                      </a:r>
                      <a:endParaRPr lang="en-US" sz="1600" dirty="0" smtClean="0">
                        <a:latin typeface="+mn-lt"/>
                      </a:endParaRPr>
                    </a:p>
                  </a:txBody>
                  <a:tcPr marL="0" marR="548640">
                    <a:lnT w="28575" cap="flat" cmpd="sng" algn="ctr">
                      <a:solidFill>
                        <a:schemeClr val="bg1"/>
                      </a:solidFill>
                      <a:prstDash val="solid"/>
                      <a:round/>
                      <a:headEnd type="none" w="med" len="med"/>
                      <a:tailEnd type="none" w="med" len="med"/>
                    </a:lnT>
                  </a:tcPr>
                </a:tc>
                <a:tc>
                  <a:txBody>
                    <a:bodyPr/>
                    <a:lstStyle/>
                    <a:p>
                      <a:pPr algn="r">
                        <a:lnSpc>
                          <a:spcPts val="2000"/>
                        </a:lnSpc>
                        <a:spcBef>
                          <a:spcPts val="0"/>
                        </a:spcBef>
                      </a:pPr>
                      <a:r>
                        <a:rPr lang="en-US" sz="1600" dirty="0" smtClean="0">
                          <a:latin typeface="+mn-lt"/>
                        </a:rPr>
                        <a:t>100</a:t>
                      </a:r>
                    </a:p>
                    <a:p>
                      <a:pPr algn="r">
                        <a:lnSpc>
                          <a:spcPts val="2000"/>
                        </a:lnSpc>
                        <a:spcBef>
                          <a:spcPts val="0"/>
                        </a:spcBef>
                      </a:pPr>
                      <a:r>
                        <a:rPr lang="en-US" sz="1600" dirty="0" smtClean="0">
                          <a:latin typeface="+mn-lt"/>
                        </a:rPr>
                        <a:t>95 to 100</a:t>
                      </a:r>
                    </a:p>
                    <a:p>
                      <a:pPr algn="r">
                        <a:lnSpc>
                          <a:spcPts val="2000"/>
                        </a:lnSpc>
                        <a:spcBef>
                          <a:spcPts val="0"/>
                        </a:spcBef>
                      </a:pPr>
                      <a:r>
                        <a:rPr lang="en-US" sz="1600" dirty="0" smtClean="0">
                          <a:latin typeface="+mn-lt"/>
                        </a:rPr>
                        <a:t>70 to 100</a:t>
                      </a:r>
                    </a:p>
                    <a:p>
                      <a:pPr algn="r">
                        <a:lnSpc>
                          <a:spcPts val="2000"/>
                        </a:lnSpc>
                        <a:spcBef>
                          <a:spcPts val="0"/>
                        </a:spcBef>
                      </a:pPr>
                      <a:r>
                        <a:rPr lang="en-US" sz="1600" dirty="0" smtClean="0">
                          <a:latin typeface="+mn-lt"/>
                        </a:rPr>
                        <a:t>40 to   75</a:t>
                      </a:r>
                    </a:p>
                    <a:p>
                      <a:pPr algn="r">
                        <a:lnSpc>
                          <a:spcPts val="2000"/>
                        </a:lnSpc>
                        <a:spcBef>
                          <a:spcPts val="0"/>
                        </a:spcBef>
                      </a:pPr>
                      <a:r>
                        <a:rPr lang="en-US" sz="1600" dirty="0" smtClean="0">
                          <a:latin typeface="+mn-lt"/>
                        </a:rPr>
                        <a:t>20 to   40</a:t>
                      </a:r>
                    </a:p>
                    <a:p>
                      <a:pPr algn="r">
                        <a:lnSpc>
                          <a:spcPts val="2000"/>
                        </a:lnSpc>
                        <a:spcBef>
                          <a:spcPts val="0"/>
                        </a:spcBef>
                      </a:pPr>
                      <a:r>
                        <a:rPr lang="en-US" sz="1600" dirty="0" smtClean="0">
                          <a:latin typeface="+mn-lt"/>
                        </a:rPr>
                        <a:t>10 to   25</a:t>
                      </a:r>
                    </a:p>
                    <a:p>
                      <a:pPr algn="r">
                        <a:lnSpc>
                          <a:spcPts val="2000"/>
                        </a:lnSpc>
                        <a:spcBef>
                          <a:spcPts val="0"/>
                        </a:spcBef>
                      </a:pPr>
                      <a:r>
                        <a:rPr lang="en-US" sz="1600" dirty="0" smtClean="0">
                          <a:latin typeface="+mn-lt"/>
                        </a:rPr>
                        <a:t>  0 to  </a:t>
                      </a:r>
                      <a:r>
                        <a:rPr lang="en-US" sz="1600" baseline="0" dirty="0" smtClean="0">
                          <a:latin typeface="+mn-lt"/>
                        </a:rPr>
                        <a:t> 10</a:t>
                      </a:r>
                      <a:endParaRPr lang="en-US" sz="1600" dirty="0" smtClean="0">
                        <a:latin typeface="+mn-lt"/>
                      </a:endParaRPr>
                    </a:p>
                  </a:txBody>
                  <a:tcPr marL="0" marR="731520">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*Additional requirements:  Not more than</a:t>
                      </a:r>
                      <a:r>
                        <a:rPr lang="en-US" sz="1600" baseline="0" dirty="0" smtClean="0">
                          <a:latin typeface="+mn-lt"/>
                        </a:rPr>
                        <a:t> 50% shall be retained between any two sieve sizes nor more than 25% between No. 50 and No. 100 sieve sizes. Where an aggregate fails to meet the gradation limit specified, it may be used if the masonry mortar will comply with the property specification of ASTM C270 (Table 2-2). </a:t>
                      </a:r>
                      <a:endParaRPr lang="en-US" sz="1600" dirty="0" smtClean="0">
                        <a:latin typeface="+mn-lt"/>
                      </a:endParaRPr>
                    </a:p>
                  </a:txBody>
                  <a:tcPr marR="64008" marT="91440" marB="91440"/>
                </a:tc>
                <a:tc hMerge="1">
                  <a:txBody>
                    <a:bodyPr/>
                    <a:lstStyle/>
                    <a:p>
                      <a:endParaRPr lang="en-US" sz="1600" dirty="0"/>
                    </a:p>
                  </a:txBody>
                  <a:tcPr marL="0" marR="0" marT="0" marB="0"/>
                </a:tc>
                <a:tc hMerge="1">
                  <a:txBody>
                    <a:bodyPr/>
                    <a:lstStyle/>
                    <a:p>
                      <a:endParaRPr lang="en-US" sz="1600" dirty="0"/>
                    </a:p>
                  </a:txBody>
                  <a:tcPr marL="0" marR="0" marT="0" marB="0"/>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3657600" y="1371600"/>
            <a:ext cx="5715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spcAft>
                <a:spcPct val="30000"/>
              </a:spcAft>
            </a:pPr>
            <a:r>
              <a:rPr lang="de-CH" altLang="en-US" sz="2400" b="1" dirty="0">
                <a:solidFill>
                  <a:srgbClr val="AA1E2D"/>
                </a:solidFill>
              </a:rPr>
              <a:t>Water</a:t>
            </a:r>
          </a:p>
          <a:p>
            <a:pPr algn="l">
              <a:spcBef>
                <a:spcPct val="20000"/>
              </a:spcBef>
              <a:spcAft>
                <a:spcPct val="30000"/>
              </a:spcAft>
            </a:pPr>
            <a:r>
              <a:rPr lang="en-US" altLang="en-US" sz="2200" dirty="0" smtClean="0">
                <a:solidFill>
                  <a:srgbClr val="5F5046"/>
                </a:solidFill>
              </a:rPr>
              <a:t>Required </a:t>
            </a:r>
            <a:r>
              <a:rPr lang="en-US" altLang="en-US" sz="2200" dirty="0">
                <a:solidFill>
                  <a:srgbClr val="5F5046"/>
                </a:solidFill>
              </a:rPr>
              <a:t>for chemical hydration of the cementitious material.</a:t>
            </a:r>
          </a:p>
          <a:p>
            <a:pPr algn="l">
              <a:spcBef>
                <a:spcPct val="20000"/>
              </a:spcBef>
              <a:spcAft>
                <a:spcPct val="30000"/>
              </a:spcAft>
            </a:pPr>
            <a:r>
              <a:rPr lang="en-US" altLang="en-US" sz="2200" u="sng" dirty="0">
                <a:solidFill>
                  <a:srgbClr val="5F5046"/>
                </a:solidFill>
              </a:rPr>
              <a:t>Should be clean and potable</a:t>
            </a:r>
            <a:r>
              <a:rPr lang="en-US" altLang="en-US" sz="2200" dirty="0">
                <a:solidFill>
                  <a:srgbClr val="5F5046"/>
                </a:solidFill>
              </a:rPr>
              <a:t>.</a:t>
            </a:r>
          </a:p>
        </p:txBody>
      </p:sp>
      <p:pic>
        <p:nvPicPr>
          <p:cNvPr id="23556" name="Picture 6" descr="12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 y="1371600"/>
            <a:ext cx="2971800" cy="2005013"/>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8" descr="iron%20water"/>
          <p:cNvPicPr>
            <a:picLocks noChangeAspect="1" noChangeArrowheads="1"/>
          </p:cNvPicPr>
          <p:nvPr/>
        </p:nvPicPr>
        <p:blipFill>
          <a:blip r:embed="rId4">
            <a:extLst>
              <a:ext uri="{28A0092B-C50C-407E-A947-70E740481C1C}">
                <a14:useLocalDpi xmlns:a14="http://schemas.microsoft.com/office/drawing/2010/main" val="0"/>
              </a:ext>
            </a:extLst>
          </a:blip>
          <a:srcRect t="3000"/>
          <a:stretch>
            <a:fillRect/>
          </a:stretch>
        </p:blipFill>
        <p:spPr bwMode="auto">
          <a:xfrm>
            <a:off x="3200400" y="3730752"/>
            <a:ext cx="1703388" cy="2143125"/>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10" descr="ELT2008040723223784768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08" y="3733800"/>
            <a:ext cx="2157941" cy="1618456"/>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pic>
        <p:nvPicPr>
          <p:cNvPr id="23559" name="Picture 12" descr="Brick-Cleaning-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730752"/>
            <a:ext cx="2895600" cy="2174875"/>
          </a:xfrm>
          <a:prstGeom prst="rect">
            <a:avLst/>
          </a:prstGeom>
          <a:noFill/>
          <a:ln w="28575">
            <a:solidFill>
              <a:srgbClr val="AA1E2D"/>
            </a:solidFill>
            <a:miter lim="800000"/>
            <a:headEnd/>
            <a:tailEnd/>
          </a:ln>
          <a:extLst>
            <a:ext uri="{909E8E84-426E-40DD-AFC4-6F175D3DCCD1}">
              <a14:hiddenFill xmlns:a14="http://schemas.microsoft.com/office/drawing/2010/main">
                <a:solidFill>
                  <a:srgbClr val="FFFFFF"/>
                </a:solidFill>
              </a14:hiddenFill>
            </a:ext>
          </a:extLst>
        </p:spPr>
      </p:pic>
      <p:sp>
        <p:nvSpPr>
          <p:cNvPr id="23560" name="AutoShape 13"/>
          <p:cNvSpPr>
            <a:spLocks noChangeArrowheads="1"/>
          </p:cNvSpPr>
          <p:nvPr/>
        </p:nvSpPr>
        <p:spPr bwMode="auto">
          <a:xfrm>
            <a:off x="4953000" y="4648200"/>
            <a:ext cx="15240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5F5046">
              <a:alpha val="70195"/>
            </a:srgbClr>
          </a:solidFill>
          <a:ln w="38100">
            <a:solidFill>
              <a:srgbClr val="AA1E2D"/>
            </a:solidFill>
            <a:miter lim="800000"/>
            <a:headEnd/>
            <a:tailEnd/>
          </a:ln>
          <a:effectLst/>
          <a:extLst/>
        </p:spPr>
        <p:txBody>
          <a:bodyPr lIns="90000" tIns="46800" rIns="90000" bIns="46800" anchor="ctr">
            <a:spAutoFit/>
          </a:bodyPr>
          <a:lstStyle/>
          <a:p>
            <a:endParaRPr lang="en-US" dirty="0"/>
          </a:p>
        </p:txBody>
      </p:sp>
      <p:sp>
        <p:nvSpPr>
          <p:cNvPr id="23561" name="WordArt 14"/>
          <p:cNvSpPr>
            <a:spLocks noChangeArrowheads="1" noChangeShapeType="1" noTextEdit="1"/>
          </p:cNvSpPr>
          <p:nvPr/>
        </p:nvSpPr>
        <p:spPr bwMode="auto">
          <a:xfrm>
            <a:off x="5219700" y="5257800"/>
            <a:ext cx="8763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buFont typeface="Wingdings" pitchFamily="2" charset="2"/>
              <a:buNone/>
            </a:pPr>
            <a:r>
              <a:rPr lang="en-US" sz="2800" b="1" kern="10" dirty="0">
                <a:solidFill>
                  <a:srgbClr val="AA1E2D"/>
                </a:solidFill>
                <a:effectLst>
                  <a:outerShdw dist="53882" dir="2700000" algn="ctr" rotWithShape="0">
                    <a:srgbClr val="C0C0C0">
                      <a:alpha val="79999"/>
                    </a:srgbClr>
                  </a:outerShdw>
                </a:effectLst>
                <a:latin typeface="Arial"/>
                <a:cs typeface="Arial"/>
              </a:rPr>
              <a:t>IRON</a:t>
            </a:r>
          </a:p>
        </p:txBody>
      </p:sp>
      <p:sp>
        <p:nvSpPr>
          <p:cNvPr id="23562" name="Text Box 15"/>
          <p:cNvSpPr txBox="1">
            <a:spLocks noChangeArrowheads="1"/>
          </p:cNvSpPr>
          <p:nvPr/>
        </p:nvSpPr>
        <p:spPr bwMode="auto">
          <a:xfrm>
            <a:off x="521208" y="5410200"/>
            <a:ext cx="2157942"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pPr algn="ctr">
              <a:buFont typeface="Wingdings" pitchFamily="2" charset="2"/>
              <a:buNone/>
            </a:pPr>
            <a:r>
              <a:rPr lang="en-US" altLang="en-US" sz="1800" b="1" dirty="0"/>
              <a:t>Do not use </a:t>
            </a:r>
            <a:endParaRPr lang="en-US" altLang="en-US" sz="1800" b="1" dirty="0" smtClean="0"/>
          </a:p>
          <a:p>
            <a:pPr algn="ctr">
              <a:buFont typeface="Wingdings" pitchFamily="2" charset="2"/>
              <a:buNone/>
            </a:pPr>
            <a:r>
              <a:rPr lang="en-US" altLang="en-US" sz="1800" b="1" dirty="0" smtClean="0"/>
              <a:t>dirty </a:t>
            </a:r>
            <a:r>
              <a:rPr lang="en-US" altLang="en-US" sz="1800" b="1" dirty="0"/>
              <a:t>water</a:t>
            </a:r>
          </a:p>
        </p:txBody>
      </p:sp>
      <p:sp>
        <p:nvSpPr>
          <p:cNvPr id="14"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15"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6"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8</a:t>
            </a:fld>
            <a:endParaRPr lang="de-DE" dirty="0"/>
          </a:p>
        </p:txBody>
      </p:sp>
      <p:sp>
        <p:nvSpPr>
          <p:cNvPr id="17" name="Title 2"/>
          <p:cNvSpPr>
            <a:spLocks noGrp="1" noChangeArrowheads="1"/>
          </p:cNvSpPr>
          <p:nvPr>
            <p:ph type="title"/>
          </p:nvPr>
        </p:nvSpPr>
        <p:spPr bwMode="auto">
          <a:xfrm>
            <a:off x="523875" y="188639"/>
            <a:ext cx="8858250" cy="85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lgn="l">
              <a:spcBef>
                <a:spcPct val="0"/>
              </a:spcBef>
              <a:buClrTx/>
              <a:buSzTx/>
              <a:buFontTx/>
              <a:buNone/>
            </a:pPr>
            <a:r>
              <a:rPr lang="de-CH" altLang="en-US" sz="2400" b="1" dirty="0">
                <a:solidFill>
                  <a:srgbClr val="5F5046"/>
                </a:solidFill>
              </a:rPr>
              <a:t>Mortar Basics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521208" y="1371600"/>
            <a:ext cx="884224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2075" bIns="46038"/>
          <a:lstStyle/>
          <a:p>
            <a:pPr marL="342900" indent="-342900" algn="l">
              <a:spcBef>
                <a:spcPct val="20000"/>
              </a:spcBef>
            </a:pPr>
            <a:r>
              <a:rPr lang="en-US" altLang="en-US" sz="2400" b="1" dirty="0">
                <a:solidFill>
                  <a:srgbClr val="AA1E2D"/>
                </a:solidFill>
              </a:rPr>
              <a:t>ASTM C270</a:t>
            </a:r>
            <a:r>
              <a:rPr lang="en-US" altLang="en-US" sz="2400" dirty="0">
                <a:solidFill>
                  <a:srgbClr val="AA1E2D"/>
                </a:solidFill>
              </a:rPr>
              <a:t>                                                                    </a:t>
            </a:r>
            <a:endParaRPr lang="en-US" altLang="en-US" sz="2400" dirty="0" smtClean="0">
              <a:solidFill>
                <a:srgbClr val="AA1E2D"/>
              </a:solidFill>
            </a:endParaRPr>
          </a:p>
          <a:p>
            <a:pPr marL="342900" indent="-342900" algn="l">
              <a:spcAft>
                <a:spcPct val="30000"/>
              </a:spcAft>
            </a:pPr>
            <a:r>
              <a:rPr lang="en-US" altLang="en-US" sz="2400" i="1" dirty="0" smtClean="0">
                <a:solidFill>
                  <a:srgbClr val="5F5046"/>
                </a:solidFill>
              </a:rPr>
              <a:t>“</a:t>
            </a:r>
            <a:r>
              <a:rPr lang="en-US" altLang="en-US" sz="2400" i="1" dirty="0">
                <a:solidFill>
                  <a:srgbClr val="5F5046"/>
                </a:solidFill>
              </a:rPr>
              <a:t>Standard Specification for Mortar for Unit Masonry”</a:t>
            </a:r>
          </a:p>
          <a:p>
            <a:pPr marL="342900" indent="-342900" algn="l">
              <a:spcBef>
                <a:spcPct val="20000"/>
              </a:spcBef>
              <a:spcAft>
                <a:spcPct val="30000"/>
              </a:spcAft>
            </a:pPr>
            <a:r>
              <a:rPr lang="en-US" altLang="en-US" sz="2400" b="1" dirty="0">
                <a:solidFill>
                  <a:srgbClr val="AA1E2D"/>
                </a:solidFill>
              </a:rPr>
              <a:t>Two Specifications*</a:t>
            </a:r>
            <a:r>
              <a:rPr lang="en-US" altLang="en-US" sz="2400" dirty="0">
                <a:solidFill>
                  <a:srgbClr val="AA1E2D"/>
                </a:solidFill>
              </a:rPr>
              <a:t>:</a:t>
            </a:r>
          </a:p>
          <a:p>
            <a:pPr marL="342900" lvl="1" indent="-342900" algn="l">
              <a:spcBef>
                <a:spcPct val="0"/>
              </a:spcBef>
              <a:buClr>
                <a:srgbClr val="AA1E2D"/>
              </a:buClr>
              <a:buSzPct val="100000"/>
              <a:buFont typeface="Arial" pitchFamily="34" charset="0"/>
              <a:buChar char="●"/>
            </a:pPr>
            <a:r>
              <a:rPr lang="en-US" altLang="en-US" sz="2400" b="1" i="1" u="sng" dirty="0">
                <a:solidFill>
                  <a:srgbClr val="5F5046"/>
                </a:solidFill>
              </a:rPr>
              <a:t>Proportion Specification</a:t>
            </a:r>
            <a:r>
              <a:rPr lang="en-US" altLang="en-US" sz="2400" dirty="0">
                <a:solidFill>
                  <a:srgbClr val="5F5046"/>
                </a:solidFill>
              </a:rPr>
              <a:t>: prescribes the parts by volume of each ingredient. Normally used in most residential and commercial construction.</a:t>
            </a:r>
          </a:p>
          <a:p>
            <a:pPr marL="342900" lvl="1" indent="-342900" algn="l">
              <a:spcBef>
                <a:spcPts val="600"/>
              </a:spcBef>
              <a:buClr>
                <a:srgbClr val="AA1E2D"/>
              </a:buClr>
              <a:buSzPct val="100000"/>
              <a:buFont typeface="Arial" pitchFamily="34" charset="0"/>
              <a:buChar char="●"/>
            </a:pPr>
            <a:r>
              <a:rPr lang="en-US" altLang="en-US" sz="2400" b="1" i="1" u="sng" dirty="0">
                <a:solidFill>
                  <a:srgbClr val="5F5046"/>
                </a:solidFill>
              </a:rPr>
              <a:t>Property Specification</a:t>
            </a:r>
            <a:r>
              <a:rPr lang="en-US" altLang="en-US" sz="2400" dirty="0">
                <a:solidFill>
                  <a:srgbClr val="5F5046"/>
                </a:solidFill>
              </a:rPr>
              <a:t>: conformance to these requirements is established by testing the mortar in a laboratory. The laboratory determined combination of materials is then used for construction in the field.</a:t>
            </a:r>
          </a:p>
        </p:txBody>
      </p:sp>
      <p:sp>
        <p:nvSpPr>
          <p:cNvPr id="24579" name="Text Box 5"/>
          <p:cNvSpPr txBox="1">
            <a:spLocks noChangeArrowheads="1"/>
          </p:cNvSpPr>
          <p:nvPr/>
        </p:nvSpPr>
        <p:spPr bwMode="auto">
          <a:xfrm>
            <a:off x="521208" y="5623560"/>
            <a:ext cx="8842248" cy="548640"/>
          </a:xfrm>
          <a:prstGeom prst="rect">
            <a:avLst/>
          </a:prstGeom>
          <a:solidFill>
            <a:srgbClr val="AA1E2D"/>
          </a:solidFill>
          <a:ln w="28575" algn="ctr">
            <a:solidFill>
              <a:schemeClr val="accent1"/>
            </a:solidFill>
            <a:miter lim="800000"/>
            <a:headEnd/>
            <a:tailEnd/>
          </a:ln>
          <a:effectLst/>
          <a:extLst/>
        </p:spPr>
        <p:txBody>
          <a:bodyPr anchor="ctr" anchorCtr="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6pPr>
            <a:lvl7pPr marL="29718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7pPr>
            <a:lvl8pPr marL="34290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8pPr>
            <a:lvl9pPr marL="3886200" indent="-228600" algn="ctr" eaLnBrk="0" fontAlgn="base" hangingPunct="0">
              <a:spcBef>
                <a:spcPct val="50000"/>
              </a:spcBef>
              <a:spcAft>
                <a:spcPct val="0"/>
              </a:spcAft>
              <a:buClr>
                <a:schemeClr val="accent1"/>
              </a:buClr>
              <a:buSzPct val="90000"/>
              <a:buFont typeface="Wingdings" pitchFamily="2" charset="2"/>
              <a:buChar char="§"/>
              <a:defRPr sz="2400">
                <a:solidFill>
                  <a:schemeClr val="tx1"/>
                </a:solidFill>
                <a:latin typeface="Arial" charset="0"/>
              </a:defRPr>
            </a:lvl9pPr>
          </a:lstStyle>
          <a:p>
            <a:pPr algn="l">
              <a:buFont typeface="Wingdings" pitchFamily="2" charset="2"/>
              <a:buNone/>
            </a:pPr>
            <a:r>
              <a:rPr lang="en-US" altLang="en-US" sz="1800" dirty="0">
                <a:solidFill>
                  <a:schemeClr val="bg1"/>
                </a:solidFill>
              </a:rPr>
              <a:t>*</a:t>
            </a:r>
            <a:r>
              <a:rPr lang="en-US" altLang="en-US" sz="1800" b="1" dirty="0">
                <a:solidFill>
                  <a:schemeClr val="bg1"/>
                </a:solidFill>
              </a:rPr>
              <a:t>When neither specification is specified – the proportion specification governs</a:t>
            </a:r>
            <a:r>
              <a:rPr lang="en-US" altLang="en-US" sz="1800" dirty="0"/>
              <a:t>.</a:t>
            </a:r>
          </a:p>
        </p:txBody>
      </p:sp>
      <p:sp>
        <p:nvSpPr>
          <p:cNvPr id="7" name="Shape 14"/>
          <p:cNvSpPr txBox="1"/>
          <p:nvPr/>
        </p:nvSpPr>
        <p:spPr>
          <a:xfrm>
            <a:off x="1892659" y="6491685"/>
            <a:ext cx="3744300" cy="1655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800" b="1" dirty="0" smtClean="0">
                <a:solidFill>
                  <a:srgbClr val="5F5046"/>
                </a:solidFill>
                <a:latin typeface="Arial"/>
                <a:ea typeface="Arial"/>
                <a:cs typeface="Arial"/>
                <a:sym typeface="Arial"/>
              </a:rPr>
              <a:t>Masonry and Mortar Basics – 05.21.2018</a:t>
            </a:r>
            <a:endParaRPr lang="en-US" sz="800" b="1" i="0" u="none" strike="noStrike" cap="none" baseline="0" dirty="0">
              <a:solidFill>
                <a:srgbClr val="5F5046"/>
              </a:solidFill>
              <a:latin typeface="Arial"/>
              <a:ea typeface="Arial"/>
              <a:cs typeface="Arial"/>
              <a:sym typeface="Arial"/>
            </a:endParaRPr>
          </a:p>
        </p:txBody>
      </p:sp>
      <p:sp>
        <p:nvSpPr>
          <p:cNvPr id="9" name="Date Placeholder 3"/>
          <p:cNvSpPr>
            <a:spLocks noGrp="1"/>
          </p:cNvSpPr>
          <p:nvPr>
            <p:ph type="dt" sz="half" idx="10"/>
          </p:nvPr>
        </p:nvSpPr>
        <p:spPr>
          <a:xfrm>
            <a:off x="5709084" y="6491685"/>
            <a:ext cx="1656184" cy="165731"/>
          </a:xfrm>
        </p:spPr>
        <p:txBody>
          <a:bodyPr/>
          <a:lstStyle/>
          <a:p>
            <a:r>
              <a:rPr lang="de-DE" dirty="0" smtClean="0"/>
              <a:t>FOR INTERNAL USE ONLY</a:t>
            </a:r>
            <a:endParaRPr lang="de-DE" dirty="0"/>
          </a:p>
        </p:txBody>
      </p:sp>
      <p:sp>
        <p:nvSpPr>
          <p:cNvPr id="10" name="Slide Number Placeholder 5"/>
          <p:cNvSpPr>
            <a:spLocks noGrp="1"/>
          </p:cNvSpPr>
          <p:nvPr>
            <p:ph type="sldNum" sz="quarter" idx="12"/>
          </p:nvPr>
        </p:nvSpPr>
        <p:spPr>
          <a:xfrm>
            <a:off x="8949444" y="6491816"/>
            <a:ext cx="432048" cy="165600"/>
          </a:xfrm>
        </p:spPr>
        <p:txBody>
          <a:bodyPr/>
          <a:lstStyle/>
          <a:p>
            <a:fld id="{A45E2B5F-19B1-41F4-9C65-D0E69646D5F3}" type="slidenum">
              <a:rPr lang="de-DE" smtClean="0"/>
              <a:pPr/>
              <a:t>9</a:t>
            </a:fld>
            <a:endParaRPr lang="de-DE" dirty="0"/>
          </a:p>
        </p:txBody>
      </p:sp>
      <p:sp>
        <p:nvSpPr>
          <p:cNvPr id="8" name="Rectangle 2"/>
          <p:cNvSpPr>
            <a:spLocks noChangeArrowheads="1"/>
          </p:cNvSpPr>
          <p:nvPr/>
        </p:nvSpPr>
        <p:spPr bwMode="auto">
          <a:xfrm>
            <a:off x="521208" y="192024"/>
            <a:ext cx="8860536"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6800" bIns="46800" anchor="b" anchorCtr="0"/>
          <a:lstStyle/>
          <a:p>
            <a:pPr>
              <a:spcBef>
                <a:spcPct val="0"/>
              </a:spcBef>
            </a:pPr>
            <a:r>
              <a:rPr lang="de-CH" altLang="en-US" sz="2400" b="1" dirty="0">
                <a:solidFill>
                  <a:srgbClr val="5F5046"/>
                </a:solidFill>
              </a:rPr>
              <a:t>ASTM Standards and Specifications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afargeHolcim">
  <a:themeElements>
    <a:clrScheme name="LH PPT">
      <a:dk1>
        <a:srgbClr val="5F5046"/>
      </a:dk1>
      <a:lt1>
        <a:sysClr val="window" lastClr="FFFFFF"/>
      </a:lt1>
      <a:dk2>
        <a:srgbClr val="877873"/>
      </a:dk2>
      <a:lt2>
        <a:srgbClr val="D9D9D9"/>
      </a:lt2>
      <a:accent1>
        <a:srgbClr val="AA1E2D"/>
      </a:accent1>
      <a:accent2>
        <a:srgbClr val="E6280F"/>
      </a:accent2>
      <a:accent3>
        <a:srgbClr val="00694B"/>
      </a:accent3>
      <a:accent4>
        <a:srgbClr val="00965F"/>
      </a:accent4>
      <a:accent5>
        <a:srgbClr val="006982"/>
      </a:accent5>
      <a:accent6>
        <a:srgbClr val="0096C3"/>
      </a:accent6>
      <a:hlink>
        <a:srgbClr val="5F5046"/>
      </a:hlink>
      <a:folHlink>
        <a:srgbClr val="5F50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marL="180975" indent="-180975" algn="ctr">
          <a:buClr>
            <a:schemeClr val="accent1"/>
          </a:buClr>
          <a:buFont typeface="Arial" panose="020B0604020202020204" pitchFamily="34" charset="0"/>
          <a:buChar cha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LafargeHolcim">
  <a:themeElements>
    <a:clrScheme name="LH PPT">
      <a:dk1>
        <a:srgbClr val="5F5046"/>
      </a:dk1>
      <a:lt1>
        <a:sysClr val="window" lastClr="FFFFFF"/>
      </a:lt1>
      <a:dk2>
        <a:srgbClr val="877873"/>
      </a:dk2>
      <a:lt2>
        <a:srgbClr val="D9D9D9"/>
      </a:lt2>
      <a:accent1>
        <a:srgbClr val="AA1E2D"/>
      </a:accent1>
      <a:accent2>
        <a:srgbClr val="E6280F"/>
      </a:accent2>
      <a:accent3>
        <a:srgbClr val="00694B"/>
      </a:accent3>
      <a:accent4>
        <a:srgbClr val="00965F"/>
      </a:accent4>
      <a:accent5>
        <a:srgbClr val="006982"/>
      </a:accent5>
      <a:accent6>
        <a:srgbClr val="0096C3"/>
      </a:accent6>
      <a:hlink>
        <a:srgbClr val="5F5046"/>
      </a:hlink>
      <a:folHlink>
        <a:srgbClr val="5F50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marL="180975" indent="-180975" algn="ctr">
          <a:buClr>
            <a:schemeClr val="accent1"/>
          </a:buClr>
          <a:buFont typeface="Arial" panose="020B0604020202020204" pitchFamily="34" charset="0"/>
          <a:buChar cha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LH PPT">
      <a:dk1>
        <a:srgbClr val="5F5046"/>
      </a:dk1>
      <a:lt1>
        <a:sysClr val="window" lastClr="FFFFFF"/>
      </a:lt1>
      <a:dk2>
        <a:srgbClr val="877873"/>
      </a:dk2>
      <a:lt2>
        <a:srgbClr val="D9D9D9"/>
      </a:lt2>
      <a:accent1>
        <a:srgbClr val="AA1E2D"/>
      </a:accent1>
      <a:accent2>
        <a:srgbClr val="E6280F"/>
      </a:accent2>
      <a:accent3>
        <a:srgbClr val="00694B"/>
      </a:accent3>
      <a:accent4>
        <a:srgbClr val="00965F"/>
      </a:accent4>
      <a:accent5>
        <a:srgbClr val="006982"/>
      </a:accent5>
      <a:accent6>
        <a:srgbClr val="0096C3"/>
      </a:accent6>
      <a:hlink>
        <a:srgbClr val="5F5046"/>
      </a:hlink>
      <a:folHlink>
        <a:srgbClr val="5F50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LH PPT">
      <a:dk1>
        <a:srgbClr val="5F5046"/>
      </a:dk1>
      <a:lt1>
        <a:sysClr val="window" lastClr="FFFFFF"/>
      </a:lt1>
      <a:dk2>
        <a:srgbClr val="877873"/>
      </a:dk2>
      <a:lt2>
        <a:srgbClr val="D9D9D9"/>
      </a:lt2>
      <a:accent1>
        <a:srgbClr val="AA1E2D"/>
      </a:accent1>
      <a:accent2>
        <a:srgbClr val="E6280F"/>
      </a:accent2>
      <a:accent3>
        <a:srgbClr val="00694B"/>
      </a:accent3>
      <a:accent4>
        <a:srgbClr val="00965F"/>
      </a:accent4>
      <a:accent5>
        <a:srgbClr val="006982"/>
      </a:accent5>
      <a:accent6>
        <a:srgbClr val="0096C3"/>
      </a:accent6>
      <a:hlink>
        <a:srgbClr val="5F5046"/>
      </a:hlink>
      <a:folHlink>
        <a:srgbClr val="5F50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16394</TotalTime>
  <Words>2240</Words>
  <Application>Microsoft Office PowerPoint</Application>
  <PresentationFormat>A4 Paper (210x297 mm)</PresentationFormat>
  <Paragraphs>495</Paragraphs>
  <Slides>23</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Wingdings</vt:lpstr>
      <vt:lpstr>LafargeHolcim</vt:lpstr>
      <vt:lpstr>1_LafargeHolcim</vt:lpstr>
      <vt:lpstr>Masonry and Mortar Basics             </vt:lpstr>
      <vt:lpstr>PowerPoint Presentation</vt:lpstr>
      <vt:lpstr>PowerPoint Presentation</vt:lpstr>
      <vt:lpstr>PowerPoint Presentation</vt:lpstr>
      <vt:lpstr>PowerPoint Presentation</vt:lpstr>
      <vt:lpstr>PowerPoint Presentation</vt:lpstr>
      <vt:lpstr>Mortar Basics</vt:lpstr>
      <vt:lpstr>Mortar Basics</vt:lpstr>
      <vt:lpstr>PowerPoint Presentation</vt:lpstr>
      <vt:lpstr>PowerPoint Presentation</vt:lpstr>
      <vt:lpstr>PowerPoint Presentation</vt:lpstr>
      <vt:lpstr>PowerPoint Presentation</vt:lpstr>
      <vt:lpstr>PowerPoint Presentation</vt:lpstr>
      <vt:lpstr>PowerPoint Presentation</vt:lpstr>
      <vt:lpstr>Good Construction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Comments</vt:lpstr>
    </vt:vector>
  </TitlesOfParts>
  <Company>Lafarge Holcim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Lafarge Holcim</dc:creator>
  <cp:lastModifiedBy>Edward Deaver</cp:lastModifiedBy>
  <cp:revision>459</cp:revision>
  <cp:lastPrinted>2018-05-21T14:29:02Z</cp:lastPrinted>
  <dcterms:created xsi:type="dcterms:W3CDTF">2015-06-17T22:01:24Z</dcterms:created>
  <dcterms:modified xsi:type="dcterms:W3CDTF">2023-07-07T19:53:51Z</dcterms:modified>
</cp:coreProperties>
</file>